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768" r:id="rId1"/>
  </p:sldMasterIdLst>
  <p:notesMasterIdLst>
    <p:notesMasterId r:id="rId27"/>
  </p:notesMasterIdLst>
  <p:handoutMasterIdLst>
    <p:handoutMasterId r:id="rId28"/>
  </p:handoutMasterIdLst>
  <p:sldIdLst>
    <p:sldId id="329" r:id="rId2"/>
    <p:sldId id="440" r:id="rId3"/>
    <p:sldId id="343" r:id="rId4"/>
    <p:sldId id="418" r:id="rId5"/>
    <p:sldId id="419" r:id="rId6"/>
    <p:sldId id="447" r:id="rId7"/>
    <p:sldId id="448" r:id="rId8"/>
    <p:sldId id="449" r:id="rId9"/>
    <p:sldId id="451" r:id="rId10"/>
    <p:sldId id="452" r:id="rId11"/>
    <p:sldId id="453" r:id="rId12"/>
    <p:sldId id="454" r:id="rId13"/>
    <p:sldId id="455" r:id="rId14"/>
    <p:sldId id="456" r:id="rId15"/>
    <p:sldId id="457" r:id="rId16"/>
    <p:sldId id="465" r:id="rId17"/>
    <p:sldId id="466" r:id="rId18"/>
    <p:sldId id="458" r:id="rId19"/>
    <p:sldId id="390" r:id="rId20"/>
    <p:sldId id="459" r:id="rId21"/>
    <p:sldId id="460" r:id="rId22"/>
    <p:sldId id="462" r:id="rId23"/>
    <p:sldId id="463" r:id="rId24"/>
    <p:sldId id="464" r:id="rId25"/>
    <p:sldId id="461"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77D"/>
    <a:srgbClr val="1E4691"/>
    <a:srgbClr val="3E653D"/>
    <a:srgbClr val="9A0000"/>
    <a:srgbClr val="17375E"/>
    <a:srgbClr val="4E4E4E"/>
    <a:srgbClr val="5A5A5A"/>
    <a:srgbClr val="D6F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817" autoAdjust="0"/>
    <p:restoredTop sz="94660" autoAdjust="0"/>
  </p:normalViewPr>
  <p:slideViewPr>
    <p:cSldViewPr>
      <p:cViewPr varScale="1">
        <p:scale>
          <a:sx n="54" d="100"/>
          <a:sy n="54" d="100"/>
        </p:scale>
        <p:origin x="-158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notesViewPr>
    <p:cSldViewPr>
      <p:cViewPr varScale="1">
        <p:scale>
          <a:sx n="77" d="100"/>
          <a:sy n="77" d="100"/>
        </p:scale>
        <p:origin x="-25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4CF94-74F3-4920-8425-A05C714560B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A7DF2F7-9DA0-44B0-9205-A3DCBE8188C4}">
      <dgm:prSet custT="1"/>
      <dgm:spPr/>
      <dgm:t>
        <a:bodyPr/>
        <a:lstStyle/>
        <a:p>
          <a:pPr rtl="1"/>
          <a:r>
            <a:rPr lang="ar-KW" sz="2400" dirty="0" smtClean="0"/>
            <a:t>2) مراسلة كافة المكاتب بوجوب إضافة غرض «تدقيق شرعي خارجي»</a:t>
          </a:r>
          <a:endParaRPr lang="en-US" sz="2400" dirty="0"/>
        </a:p>
      </dgm:t>
    </dgm:pt>
    <dgm:pt modelId="{55FDA47B-5C7E-49DC-ADFF-39CEF6204C69}" type="parTrans" cxnId="{3D5A38BC-2C45-430F-974E-1E458A0DC719}">
      <dgm:prSet/>
      <dgm:spPr/>
      <dgm:t>
        <a:bodyPr/>
        <a:lstStyle/>
        <a:p>
          <a:endParaRPr lang="en-US"/>
        </a:p>
      </dgm:t>
    </dgm:pt>
    <dgm:pt modelId="{91FA2C3F-049D-407E-945A-93447C96A732}" type="sibTrans" cxnId="{3D5A38BC-2C45-430F-974E-1E458A0DC719}">
      <dgm:prSet/>
      <dgm:spPr/>
      <dgm:t>
        <a:bodyPr/>
        <a:lstStyle/>
        <a:p>
          <a:endParaRPr lang="en-US"/>
        </a:p>
      </dgm:t>
    </dgm:pt>
    <dgm:pt modelId="{CC257B10-DC8E-402D-A14F-13859D52D894}">
      <dgm:prSet custT="1"/>
      <dgm:spPr/>
      <dgm:t>
        <a:bodyPr/>
        <a:lstStyle/>
        <a:p>
          <a:r>
            <a:rPr lang="ar-KW" sz="2400" dirty="0" smtClean="0"/>
            <a:t>1) حصر المكاتب المتقدمة للتسجيل وفحص عقد التأسيس/ الرخصة</a:t>
          </a:r>
          <a:endParaRPr lang="en-US" sz="2400" dirty="0"/>
        </a:p>
      </dgm:t>
    </dgm:pt>
    <dgm:pt modelId="{95552728-637A-4562-B84F-D15D78A4B4F9}" type="parTrans" cxnId="{7373CA54-1963-4690-8FA5-2DBCF5BFE668}">
      <dgm:prSet/>
      <dgm:spPr/>
      <dgm:t>
        <a:bodyPr/>
        <a:lstStyle/>
        <a:p>
          <a:endParaRPr lang="en-US"/>
        </a:p>
      </dgm:t>
    </dgm:pt>
    <dgm:pt modelId="{D8CFA5B0-2456-46A8-B93F-2389DD724A3A}" type="sibTrans" cxnId="{7373CA54-1963-4690-8FA5-2DBCF5BFE668}">
      <dgm:prSet/>
      <dgm:spPr/>
      <dgm:t>
        <a:bodyPr/>
        <a:lstStyle/>
        <a:p>
          <a:endParaRPr lang="en-US"/>
        </a:p>
      </dgm:t>
    </dgm:pt>
    <dgm:pt modelId="{3300811A-2BD3-4923-ADD4-2AE38F7B083F}">
      <dgm:prSet/>
      <dgm:spPr/>
      <dgm:t>
        <a:bodyPr/>
        <a:lstStyle/>
        <a:p>
          <a:r>
            <a:rPr lang="ar-KW" dirty="0" smtClean="0"/>
            <a:t>4) تسجيل المكاتب وفق المستندات المكملة لمتطلبات التسجيل</a:t>
          </a:r>
        </a:p>
      </dgm:t>
    </dgm:pt>
    <dgm:pt modelId="{995A2F00-96F7-4706-8C54-AADDD7E6A69C}" type="parTrans" cxnId="{577D03A6-7A5F-49F3-8502-24F30096F4B0}">
      <dgm:prSet/>
      <dgm:spPr/>
      <dgm:t>
        <a:bodyPr/>
        <a:lstStyle/>
        <a:p>
          <a:endParaRPr lang="en-US"/>
        </a:p>
      </dgm:t>
    </dgm:pt>
    <dgm:pt modelId="{B7D5F4D9-2569-432E-B82B-8A5985F4D9E6}" type="sibTrans" cxnId="{577D03A6-7A5F-49F3-8502-24F30096F4B0}">
      <dgm:prSet/>
      <dgm:spPr/>
      <dgm:t>
        <a:bodyPr/>
        <a:lstStyle/>
        <a:p>
          <a:endParaRPr lang="en-US"/>
        </a:p>
      </dgm:t>
    </dgm:pt>
    <dgm:pt modelId="{02E3DDF3-5C51-4411-A3A1-987BAC937F8C}">
      <dgm:prSet custT="1"/>
      <dgm:spPr/>
      <dgm:t>
        <a:bodyPr/>
        <a:lstStyle/>
        <a:p>
          <a:r>
            <a:rPr lang="ar-KW" sz="2400" dirty="0" smtClean="0"/>
            <a:t>3) عمل </a:t>
          </a:r>
          <a:r>
            <a:rPr lang="ar-KW" sz="2400" smtClean="0"/>
            <a:t>نموذج  للتسجيل</a:t>
          </a:r>
          <a:endParaRPr lang="en-US" sz="2400" dirty="0"/>
        </a:p>
      </dgm:t>
    </dgm:pt>
    <dgm:pt modelId="{762FC31D-CA6C-4A56-B04C-A16403026231}" type="parTrans" cxnId="{D46F3141-0F33-4AF2-9EB7-2769B240F751}">
      <dgm:prSet/>
      <dgm:spPr/>
      <dgm:t>
        <a:bodyPr/>
        <a:lstStyle/>
        <a:p>
          <a:endParaRPr lang="en-US"/>
        </a:p>
      </dgm:t>
    </dgm:pt>
    <dgm:pt modelId="{41B1A508-11F6-4EC0-87A2-C99BFF9C7E06}" type="sibTrans" cxnId="{D46F3141-0F33-4AF2-9EB7-2769B240F751}">
      <dgm:prSet/>
      <dgm:spPr/>
      <dgm:t>
        <a:bodyPr/>
        <a:lstStyle/>
        <a:p>
          <a:endParaRPr lang="en-US"/>
        </a:p>
      </dgm:t>
    </dgm:pt>
    <dgm:pt modelId="{E9427B5C-9C94-42FD-913C-D4D373582657}" type="pres">
      <dgm:prSet presAssocID="{6044CF94-74F3-4920-8425-A05C714560B2}" presName="matrix" presStyleCnt="0">
        <dgm:presLayoutVars>
          <dgm:chMax val="1"/>
          <dgm:dir/>
          <dgm:resizeHandles val="exact"/>
        </dgm:presLayoutVars>
      </dgm:prSet>
      <dgm:spPr/>
      <dgm:t>
        <a:bodyPr/>
        <a:lstStyle/>
        <a:p>
          <a:endParaRPr lang="en-US"/>
        </a:p>
      </dgm:t>
    </dgm:pt>
    <dgm:pt modelId="{01FA7FA0-3A53-4702-94FB-29457D12B3BA}" type="pres">
      <dgm:prSet presAssocID="{6044CF94-74F3-4920-8425-A05C714560B2}" presName="diamond" presStyleLbl="bgShp" presStyleIdx="0" presStyleCnt="1"/>
      <dgm:spPr/>
    </dgm:pt>
    <dgm:pt modelId="{6220EF29-9469-43E2-83CF-225389E347A3}" type="pres">
      <dgm:prSet presAssocID="{6044CF94-74F3-4920-8425-A05C714560B2}" presName="quad1" presStyleLbl="node1" presStyleIdx="0" presStyleCnt="4">
        <dgm:presLayoutVars>
          <dgm:chMax val="0"/>
          <dgm:chPref val="0"/>
          <dgm:bulletEnabled val="1"/>
        </dgm:presLayoutVars>
      </dgm:prSet>
      <dgm:spPr/>
      <dgm:t>
        <a:bodyPr/>
        <a:lstStyle/>
        <a:p>
          <a:endParaRPr lang="en-US"/>
        </a:p>
      </dgm:t>
    </dgm:pt>
    <dgm:pt modelId="{63409F9B-5509-4A83-AA45-A4FD5E53728A}" type="pres">
      <dgm:prSet presAssocID="{6044CF94-74F3-4920-8425-A05C714560B2}" presName="quad2" presStyleLbl="node1" presStyleIdx="1" presStyleCnt="4">
        <dgm:presLayoutVars>
          <dgm:chMax val="0"/>
          <dgm:chPref val="0"/>
          <dgm:bulletEnabled val="1"/>
        </dgm:presLayoutVars>
      </dgm:prSet>
      <dgm:spPr/>
      <dgm:t>
        <a:bodyPr/>
        <a:lstStyle/>
        <a:p>
          <a:endParaRPr lang="en-US"/>
        </a:p>
      </dgm:t>
    </dgm:pt>
    <dgm:pt modelId="{0B352994-40DE-4214-B87D-1DE5755401AF}" type="pres">
      <dgm:prSet presAssocID="{6044CF94-74F3-4920-8425-A05C714560B2}" presName="quad3" presStyleLbl="node1" presStyleIdx="2" presStyleCnt="4">
        <dgm:presLayoutVars>
          <dgm:chMax val="0"/>
          <dgm:chPref val="0"/>
          <dgm:bulletEnabled val="1"/>
        </dgm:presLayoutVars>
      </dgm:prSet>
      <dgm:spPr/>
      <dgm:t>
        <a:bodyPr/>
        <a:lstStyle/>
        <a:p>
          <a:endParaRPr lang="en-US"/>
        </a:p>
      </dgm:t>
    </dgm:pt>
    <dgm:pt modelId="{3118731A-E41D-4B8F-A7FD-EE308C7158E8}" type="pres">
      <dgm:prSet presAssocID="{6044CF94-74F3-4920-8425-A05C714560B2}" presName="quad4" presStyleLbl="node1" presStyleIdx="3" presStyleCnt="4">
        <dgm:presLayoutVars>
          <dgm:chMax val="0"/>
          <dgm:chPref val="0"/>
          <dgm:bulletEnabled val="1"/>
        </dgm:presLayoutVars>
      </dgm:prSet>
      <dgm:spPr/>
      <dgm:t>
        <a:bodyPr/>
        <a:lstStyle/>
        <a:p>
          <a:endParaRPr lang="en-US"/>
        </a:p>
      </dgm:t>
    </dgm:pt>
  </dgm:ptLst>
  <dgm:cxnLst>
    <dgm:cxn modelId="{0555D9DD-A6E9-49CF-A809-42860BCE9438}" type="presOf" srcId="{02E3DDF3-5C51-4411-A3A1-987BAC937F8C}" destId="{3118731A-E41D-4B8F-A7FD-EE308C7158E8}" srcOrd="0" destOrd="0" presId="urn:microsoft.com/office/officeart/2005/8/layout/matrix3"/>
    <dgm:cxn modelId="{D46F3141-0F33-4AF2-9EB7-2769B240F751}" srcId="{6044CF94-74F3-4920-8425-A05C714560B2}" destId="{02E3DDF3-5C51-4411-A3A1-987BAC937F8C}" srcOrd="3" destOrd="0" parTransId="{762FC31D-CA6C-4A56-B04C-A16403026231}" sibTransId="{41B1A508-11F6-4EC0-87A2-C99BFF9C7E06}"/>
    <dgm:cxn modelId="{577D03A6-7A5F-49F3-8502-24F30096F4B0}" srcId="{6044CF94-74F3-4920-8425-A05C714560B2}" destId="{3300811A-2BD3-4923-ADD4-2AE38F7B083F}" srcOrd="2" destOrd="0" parTransId="{995A2F00-96F7-4706-8C54-AADDD7E6A69C}" sibTransId="{B7D5F4D9-2569-432E-B82B-8A5985F4D9E6}"/>
    <dgm:cxn modelId="{74D379D0-241B-4938-839C-49B9225C8C6C}" type="presOf" srcId="{6044CF94-74F3-4920-8425-A05C714560B2}" destId="{E9427B5C-9C94-42FD-913C-D4D373582657}" srcOrd="0" destOrd="0" presId="urn:microsoft.com/office/officeart/2005/8/layout/matrix3"/>
    <dgm:cxn modelId="{45E65B83-C8D0-47DC-AE60-595376F4BA89}" type="presOf" srcId="{3300811A-2BD3-4923-ADD4-2AE38F7B083F}" destId="{0B352994-40DE-4214-B87D-1DE5755401AF}" srcOrd="0" destOrd="0" presId="urn:microsoft.com/office/officeart/2005/8/layout/matrix3"/>
    <dgm:cxn modelId="{CC434F50-88C1-40BD-9C8E-5AA4C25F94DA}" type="presOf" srcId="{CC257B10-DC8E-402D-A14F-13859D52D894}" destId="{63409F9B-5509-4A83-AA45-A4FD5E53728A}" srcOrd="0" destOrd="0" presId="urn:microsoft.com/office/officeart/2005/8/layout/matrix3"/>
    <dgm:cxn modelId="{7EFD2567-7D8B-4DA0-AEE3-3D2976E63C0F}" type="presOf" srcId="{2A7DF2F7-9DA0-44B0-9205-A3DCBE8188C4}" destId="{6220EF29-9469-43E2-83CF-225389E347A3}" srcOrd="0" destOrd="0" presId="urn:microsoft.com/office/officeart/2005/8/layout/matrix3"/>
    <dgm:cxn modelId="{3D5A38BC-2C45-430F-974E-1E458A0DC719}" srcId="{6044CF94-74F3-4920-8425-A05C714560B2}" destId="{2A7DF2F7-9DA0-44B0-9205-A3DCBE8188C4}" srcOrd="0" destOrd="0" parTransId="{55FDA47B-5C7E-49DC-ADFF-39CEF6204C69}" sibTransId="{91FA2C3F-049D-407E-945A-93447C96A732}"/>
    <dgm:cxn modelId="{7373CA54-1963-4690-8FA5-2DBCF5BFE668}" srcId="{6044CF94-74F3-4920-8425-A05C714560B2}" destId="{CC257B10-DC8E-402D-A14F-13859D52D894}" srcOrd="1" destOrd="0" parTransId="{95552728-637A-4562-B84F-D15D78A4B4F9}" sibTransId="{D8CFA5B0-2456-46A8-B93F-2389DD724A3A}"/>
    <dgm:cxn modelId="{C37BE2EC-90E0-484B-8992-9755856DD9EE}" type="presParOf" srcId="{E9427B5C-9C94-42FD-913C-D4D373582657}" destId="{01FA7FA0-3A53-4702-94FB-29457D12B3BA}" srcOrd="0" destOrd="0" presId="urn:microsoft.com/office/officeart/2005/8/layout/matrix3"/>
    <dgm:cxn modelId="{981C5001-92EF-496F-BEE3-F050984FBAA8}" type="presParOf" srcId="{E9427B5C-9C94-42FD-913C-D4D373582657}" destId="{6220EF29-9469-43E2-83CF-225389E347A3}" srcOrd="1" destOrd="0" presId="urn:microsoft.com/office/officeart/2005/8/layout/matrix3"/>
    <dgm:cxn modelId="{9BDC6C24-E5B4-4952-9AF7-C82F488756B6}" type="presParOf" srcId="{E9427B5C-9C94-42FD-913C-D4D373582657}" destId="{63409F9B-5509-4A83-AA45-A4FD5E53728A}" srcOrd="2" destOrd="0" presId="urn:microsoft.com/office/officeart/2005/8/layout/matrix3"/>
    <dgm:cxn modelId="{B90BF4EB-7E35-46D5-AAE3-1907AC838EB6}" type="presParOf" srcId="{E9427B5C-9C94-42FD-913C-D4D373582657}" destId="{0B352994-40DE-4214-B87D-1DE5755401AF}" srcOrd="3" destOrd="0" presId="urn:microsoft.com/office/officeart/2005/8/layout/matrix3"/>
    <dgm:cxn modelId="{752C2929-84D6-4C0E-ABF1-51D8C00DCD73}" type="presParOf" srcId="{E9427B5C-9C94-42FD-913C-D4D373582657}" destId="{3118731A-E41D-4B8F-A7FD-EE308C7158E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A7FA0-3A53-4702-94FB-29457D12B3BA}">
      <dsp:nvSpPr>
        <dsp:cNvPr id="0" name=""/>
        <dsp:cNvSpPr/>
      </dsp:nvSpPr>
      <dsp:spPr>
        <a:xfrm>
          <a:off x="1273954" y="0"/>
          <a:ext cx="4995891" cy="499589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0EF29-9469-43E2-83CF-225389E347A3}">
      <dsp:nvSpPr>
        <dsp:cNvPr id="0" name=""/>
        <dsp:cNvSpPr/>
      </dsp:nvSpPr>
      <dsp:spPr>
        <a:xfrm>
          <a:off x="1748564" y="474609"/>
          <a:ext cx="1948397" cy="1948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KW" sz="2400" kern="1200" dirty="0" smtClean="0"/>
            <a:t>2) مراسلة كافة المكاتب بوجوب إضافة غرض «تدقيق شرعي خارجي»</a:t>
          </a:r>
          <a:endParaRPr lang="en-US" sz="2400" kern="1200" dirty="0"/>
        </a:p>
      </dsp:txBody>
      <dsp:txXfrm>
        <a:off x="1843677" y="569722"/>
        <a:ext cx="1758171" cy="1758171"/>
      </dsp:txXfrm>
    </dsp:sp>
    <dsp:sp modelId="{63409F9B-5509-4A83-AA45-A4FD5E53728A}">
      <dsp:nvSpPr>
        <dsp:cNvPr id="0" name=""/>
        <dsp:cNvSpPr/>
      </dsp:nvSpPr>
      <dsp:spPr>
        <a:xfrm>
          <a:off x="3846838" y="474609"/>
          <a:ext cx="1948397" cy="1948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KW" sz="2400" kern="1200" dirty="0" smtClean="0"/>
            <a:t>1) حصر المكاتب المتقدمة للتسجيل وفحص عقد التأسيس/ الرخصة</a:t>
          </a:r>
          <a:endParaRPr lang="en-US" sz="2400" kern="1200" dirty="0"/>
        </a:p>
      </dsp:txBody>
      <dsp:txXfrm>
        <a:off x="3941951" y="569722"/>
        <a:ext cx="1758171" cy="1758171"/>
      </dsp:txXfrm>
    </dsp:sp>
    <dsp:sp modelId="{0B352994-40DE-4214-B87D-1DE5755401AF}">
      <dsp:nvSpPr>
        <dsp:cNvPr id="0" name=""/>
        <dsp:cNvSpPr/>
      </dsp:nvSpPr>
      <dsp:spPr>
        <a:xfrm>
          <a:off x="1748564" y="2572883"/>
          <a:ext cx="1948397" cy="1948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KW" sz="2300" kern="1200" dirty="0" smtClean="0"/>
            <a:t>4) تسجيل المكاتب وفق المستندات المكملة لمتطلبات التسجيل</a:t>
          </a:r>
        </a:p>
      </dsp:txBody>
      <dsp:txXfrm>
        <a:off x="1843677" y="2667996"/>
        <a:ext cx="1758171" cy="1758171"/>
      </dsp:txXfrm>
    </dsp:sp>
    <dsp:sp modelId="{3118731A-E41D-4B8F-A7FD-EE308C7158E8}">
      <dsp:nvSpPr>
        <dsp:cNvPr id="0" name=""/>
        <dsp:cNvSpPr/>
      </dsp:nvSpPr>
      <dsp:spPr>
        <a:xfrm>
          <a:off x="3846838" y="2572883"/>
          <a:ext cx="1948397" cy="1948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KW" sz="2400" kern="1200" dirty="0" smtClean="0"/>
            <a:t>3) عمل </a:t>
          </a:r>
          <a:r>
            <a:rPr lang="ar-KW" sz="2400" kern="1200" smtClean="0"/>
            <a:t>نموذج  للتسجيل</a:t>
          </a:r>
          <a:endParaRPr lang="en-US" sz="2400" kern="1200" dirty="0"/>
        </a:p>
      </dsp:txBody>
      <dsp:txXfrm>
        <a:off x="3941951" y="2667996"/>
        <a:ext cx="1758171" cy="175817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3" y="1"/>
            <a:ext cx="3038475" cy="465138"/>
          </a:xfrm>
          <a:prstGeom prst="rect">
            <a:avLst/>
          </a:prstGeom>
        </p:spPr>
        <p:txBody>
          <a:bodyPr vert="horz" lIns="91440" tIns="45720" rIns="91440" bIns="45720" rtlCol="0"/>
          <a:lstStyle>
            <a:lvl1pPr algn="r">
              <a:defRPr sz="1200"/>
            </a:lvl1pPr>
          </a:lstStyle>
          <a:p>
            <a:r>
              <a:rPr lang="en-US" smtClean="0"/>
              <a:t>5/14/2013</a:t>
            </a:r>
            <a:endParaRPr lang="en-US"/>
          </a:p>
        </p:txBody>
      </p:sp>
      <p:sp>
        <p:nvSpPr>
          <p:cNvPr id="4" name="Footer Placeholder 3"/>
          <p:cNvSpPr>
            <a:spLocks noGrp="1"/>
          </p:cNvSpPr>
          <p:nvPr>
            <p:ph type="ftr" sz="quarter" idx="2"/>
          </p:nvPr>
        </p:nvSpPr>
        <p:spPr>
          <a:xfrm>
            <a:off x="5"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1440" tIns="45720" rIns="91440" bIns="45720" rtlCol="0" anchor="b"/>
          <a:lstStyle>
            <a:lvl1pPr algn="r">
              <a:defRPr sz="1200"/>
            </a:lvl1pPr>
          </a:lstStyle>
          <a:p>
            <a:fld id="{6494A503-9565-4A5D-9C1E-ADA115249C00}" type="slidenum">
              <a:rPr lang="en-US" smtClean="0"/>
              <a:t>‹#›</a:t>
            </a:fld>
            <a:endParaRPr lang="en-US"/>
          </a:p>
        </p:txBody>
      </p:sp>
    </p:spTree>
    <p:extLst>
      <p:ext uri="{BB962C8B-B14F-4D97-AF65-F5344CB8AC3E}">
        <p14:creationId xmlns:p14="http://schemas.microsoft.com/office/powerpoint/2010/main" val="250836738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8"/>
            <a:ext cx="3037146" cy="464503"/>
          </a:xfrm>
          <a:prstGeom prst="rect">
            <a:avLst/>
          </a:prstGeom>
        </p:spPr>
        <p:txBody>
          <a:bodyPr vert="horz" lIns="90818" tIns="45409" rIns="90818" bIns="4540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1657" y="8"/>
            <a:ext cx="3037146" cy="464503"/>
          </a:xfrm>
          <a:prstGeom prst="rect">
            <a:avLst/>
          </a:prstGeom>
        </p:spPr>
        <p:txBody>
          <a:bodyPr vert="horz" lIns="90818" tIns="45409" rIns="90818" bIns="45409" rtlCol="0"/>
          <a:lstStyle>
            <a:lvl1pPr algn="r" fontAlgn="auto">
              <a:spcBef>
                <a:spcPts val="0"/>
              </a:spcBef>
              <a:spcAft>
                <a:spcPts val="0"/>
              </a:spcAft>
              <a:defRPr sz="1200" smtClean="0">
                <a:latin typeface="+mn-lt"/>
                <a:cs typeface="+mn-cs"/>
              </a:defRPr>
            </a:lvl1pPr>
          </a:lstStyle>
          <a:p>
            <a:pPr>
              <a:defRPr/>
            </a:pPr>
            <a:r>
              <a:rPr lang="en-US" smtClean="0"/>
              <a:t>5/14/2013</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818" tIns="45409" rIns="90818" bIns="45409" rtlCol="0" anchor="ctr"/>
          <a:lstStyle/>
          <a:p>
            <a:pPr lvl="0"/>
            <a:endParaRPr lang="en-US" noProof="0" dirty="0"/>
          </a:p>
        </p:txBody>
      </p:sp>
      <p:sp>
        <p:nvSpPr>
          <p:cNvPr id="5" name="Notes Placeholder 4"/>
          <p:cNvSpPr>
            <a:spLocks noGrp="1"/>
          </p:cNvSpPr>
          <p:nvPr>
            <p:ph type="body" sz="quarter" idx="3"/>
          </p:nvPr>
        </p:nvSpPr>
        <p:spPr>
          <a:xfrm>
            <a:off x="700881" y="4415164"/>
            <a:ext cx="5608640" cy="4183697"/>
          </a:xfrm>
          <a:prstGeom prst="rect">
            <a:avLst/>
          </a:prstGeom>
        </p:spPr>
        <p:txBody>
          <a:bodyPr vert="horz" lIns="90818" tIns="45409" rIns="90818" bIns="4540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0320"/>
            <a:ext cx="3037146" cy="464503"/>
          </a:xfrm>
          <a:prstGeom prst="rect">
            <a:avLst/>
          </a:prstGeom>
        </p:spPr>
        <p:txBody>
          <a:bodyPr vert="horz" lIns="90818" tIns="45409" rIns="90818" bIns="4540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1657" y="8830320"/>
            <a:ext cx="3037146" cy="464503"/>
          </a:xfrm>
          <a:prstGeom prst="rect">
            <a:avLst/>
          </a:prstGeom>
        </p:spPr>
        <p:txBody>
          <a:bodyPr vert="horz" lIns="90818" tIns="45409" rIns="90818" bIns="45409" rtlCol="0" anchor="b"/>
          <a:lstStyle>
            <a:lvl1pPr algn="r" fontAlgn="auto">
              <a:spcBef>
                <a:spcPts val="0"/>
              </a:spcBef>
              <a:spcAft>
                <a:spcPts val="0"/>
              </a:spcAft>
              <a:defRPr sz="1200" smtClean="0">
                <a:latin typeface="+mn-lt"/>
                <a:cs typeface="+mn-cs"/>
              </a:defRPr>
            </a:lvl1pPr>
          </a:lstStyle>
          <a:p>
            <a:pPr>
              <a:defRPr/>
            </a:pPr>
            <a:fld id="{630E8E15-193F-493D-B08D-5760FE0049EF}" type="slidenum">
              <a:rPr lang="en-US"/>
              <a:pPr>
                <a:defRPr/>
              </a:pPr>
              <a:t>‹#›</a:t>
            </a:fld>
            <a:endParaRPr lang="en-US" dirty="0"/>
          </a:p>
        </p:txBody>
      </p:sp>
    </p:spTree>
    <p:extLst>
      <p:ext uri="{BB962C8B-B14F-4D97-AF65-F5344CB8AC3E}">
        <p14:creationId xmlns:p14="http://schemas.microsoft.com/office/powerpoint/2010/main" val="4275022072"/>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2885FA-6949-4E82-952B-C0DDD2C2989E}" type="datetime1">
              <a:rPr lang="en-US" smtClean="0"/>
              <a:pPr>
                <a:defRPr/>
              </a:pPr>
              <a:t>11/7/2013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7821054-1A27-4A9A-A7A0-F0BD3A5E28C0}" type="slidenum">
              <a:rPr lang="en-US"/>
              <a:pPr>
                <a:defRPr/>
              </a:pPr>
              <a:t>‹#›</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DB37D3-8CB7-431B-94A8-40CB067EF113}" type="datetime1">
              <a:rPr lang="en-US" smtClean="0"/>
              <a:pPr>
                <a:defRPr/>
              </a:pPr>
              <a:t>11/7/2013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2AFD52-3CE2-4EA8-A4C6-03A4BEBC6415}" type="slidenum">
              <a:rPr lang="en-US"/>
              <a:pPr>
                <a:defRPr/>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2DBC2B-2B47-49BA-9486-16A6EE0D7AF5}" type="datetime1">
              <a:rPr lang="en-US" smtClean="0"/>
              <a:pPr>
                <a:defRPr/>
              </a:pPr>
              <a:t>11/7/2013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FC7703-1B7B-49F8-9631-206D9B02492C}" type="slidenum">
              <a:rPr lang="en-US"/>
              <a:pPr>
                <a:defRPr/>
              </a:pPr>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8889AA-9126-4509-8405-75B137A913A8}" type="datetime1">
              <a:rPr lang="en-US" smtClean="0"/>
              <a:pPr>
                <a:defRPr/>
              </a:pPr>
              <a:t>11/7/2013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654FB0-CEA2-49A5-918B-294299F51B98}" type="slidenum">
              <a:rPr lang="en-US"/>
              <a:pPr>
                <a:defRPr/>
              </a:pPr>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D236CF-C224-484F-8905-B077FF718149}" type="datetime1">
              <a:rPr lang="en-US" smtClean="0"/>
              <a:pPr>
                <a:defRPr/>
              </a:pPr>
              <a:t>11/7/2013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D6BC70-8F0F-476D-8DC4-48850C70F8DA}" type="slidenum">
              <a:rPr lang="en-US"/>
              <a:pPr>
                <a:defRPr/>
              </a:pPr>
              <a:t>‹#›</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6C588E-3F7B-4B69-99C0-1AA51513AF0B}" type="datetime1">
              <a:rPr lang="en-US" smtClean="0"/>
              <a:pPr>
                <a:defRPr/>
              </a:pPr>
              <a:t>11/7/2013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F10A6A0-E1E8-47FB-8BF2-6B84ED46BBFA}" type="slidenum">
              <a:rPr lang="en-US"/>
              <a:pPr>
                <a:defRPr/>
              </a:pPr>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9758C8-0910-4998-B1C2-6DCA96AA3920}" type="datetime1">
              <a:rPr lang="en-US" smtClean="0"/>
              <a:pPr>
                <a:defRPr/>
              </a:pPr>
              <a:t>11/7/2013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23E64B3-3206-4A1C-B3A3-5B550C161053}" type="slidenum">
              <a:rPr lang="en-US"/>
              <a:pPr>
                <a:defRPr/>
              </a:pPr>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EBDE5C-5812-4504-B6B4-E930EFC231AF}" type="datetime1">
              <a:rPr lang="en-US" smtClean="0"/>
              <a:pPr>
                <a:defRPr/>
              </a:pPr>
              <a:t>11/7/2013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062D727-DC11-4F5B-8DD5-6AFE0ED123F0}" type="slidenum">
              <a:rPr lang="en-US"/>
              <a:pPr>
                <a:defRPr/>
              </a:pPr>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957960-4AAA-4D57-8B3A-7E892160FB3F}" type="datetime1">
              <a:rPr lang="en-US" smtClean="0"/>
              <a:pPr>
                <a:defRPr/>
              </a:pPr>
              <a:t>11/7/2013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4BE5978-E27B-434E-9D41-69A0F82FC7DF}" type="slidenum">
              <a:rPr lang="en-US"/>
              <a:pPr>
                <a:defRPr/>
              </a:pPr>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FF6081-75E1-4423-A3FB-907C036A0AB6}" type="datetime1">
              <a:rPr lang="en-US" smtClean="0"/>
              <a:pPr>
                <a:defRPr/>
              </a:pPr>
              <a:t>11/7/2013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F9E3022-58B7-45F5-8470-10065847C1BB}" type="slidenum">
              <a:rPr lang="en-US"/>
              <a:pPr>
                <a:defRPr/>
              </a:pPr>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C9F472-96FA-4501-BBAA-3B18EBDC4ECC}" type="datetime1">
              <a:rPr lang="en-US" smtClean="0"/>
              <a:pPr>
                <a:defRPr/>
              </a:pPr>
              <a:t>11/7/2013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A53AA7-01CE-4002-B617-C467ABB86953}" type="slidenum">
              <a:rPr lang="en-US"/>
              <a:pPr>
                <a:defRPr/>
              </a:pPr>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B2D4630-C9E1-42D4-B3A6-9D68E167CCC6}" type="datetime1">
              <a:rPr lang="en-US" smtClean="0"/>
              <a:pPr>
                <a:defRPr/>
              </a:pPr>
              <a:t>11/7/2013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C7238B8-0F50-4042-8953-B753D83A69E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push dir="u"/>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0" y="0"/>
            <a:ext cx="9148382" cy="6858000"/>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ctrTitle"/>
          </p:nvPr>
        </p:nvSpPr>
        <p:spPr>
          <a:xfrm>
            <a:off x="1611923" y="1828800"/>
            <a:ext cx="6858000" cy="3429000"/>
          </a:xfrm>
        </p:spPr>
        <p:txBody>
          <a:bodyPr/>
          <a:lstStyle/>
          <a:p>
            <a:pPr rtl="1"/>
            <a:r>
              <a:rPr lang="ar-KW" sz="4000" b="1" dirty="0" smtClean="0">
                <a:latin typeface="Sakkal Majalla" pitchFamily="2" charset="-78"/>
                <a:cs typeface="Sakkal Majalla" pitchFamily="2" charset="-78"/>
              </a:rPr>
              <a:t>إدارة التراخيص والتسجيل</a:t>
            </a:r>
            <a:br>
              <a:rPr lang="ar-KW" sz="4000" b="1" dirty="0" smtClean="0">
                <a:latin typeface="Sakkal Majalla" pitchFamily="2" charset="-78"/>
                <a:cs typeface="Sakkal Majalla" pitchFamily="2" charset="-78"/>
              </a:rPr>
            </a:br>
            <a:r>
              <a:rPr lang="ar-KW" sz="4000" b="1" dirty="0" smtClean="0">
                <a:latin typeface="Sakkal Majalla" pitchFamily="2" charset="-78"/>
                <a:cs typeface="Sakkal Majalla" pitchFamily="2" charset="-78"/>
              </a:rPr>
              <a:t>-</a:t>
            </a:r>
            <a:br>
              <a:rPr lang="ar-KW" sz="4000" b="1" dirty="0" smtClean="0">
                <a:latin typeface="Sakkal Majalla" pitchFamily="2" charset="-78"/>
                <a:cs typeface="Sakkal Majalla" pitchFamily="2" charset="-78"/>
              </a:rPr>
            </a:br>
            <a:r>
              <a:rPr lang="ar-KW" sz="4000" b="1" dirty="0" smtClean="0">
                <a:latin typeface="Sakkal Majalla" pitchFamily="2" charset="-78"/>
                <a:cs typeface="Sakkal Majalla" pitchFamily="2" charset="-78"/>
              </a:rPr>
              <a:t>متطلبات تسجيل </a:t>
            </a:r>
            <a:r>
              <a:rPr lang="ar-KW" sz="4000" b="1" dirty="0" smtClean="0">
                <a:latin typeface="Sakkal Majalla" pitchFamily="2" charset="-78"/>
                <a:cs typeface="Sakkal Majalla" pitchFamily="2" charset="-78"/>
              </a:rPr>
              <a:t>مكتب </a:t>
            </a:r>
            <a:r>
              <a:rPr lang="ar-KW" sz="4000" b="1" dirty="0">
                <a:latin typeface="Sakkal Majalla" pitchFamily="2" charset="-78"/>
                <a:cs typeface="Sakkal Majalla" pitchFamily="2" charset="-78"/>
              </a:rPr>
              <a:t>التدقيق الشرعي الخارجي </a:t>
            </a:r>
            <a:r>
              <a:rPr lang="ar-KW" sz="4000" b="1" dirty="0" smtClean="0">
                <a:latin typeface="Sakkal Majalla" pitchFamily="2" charset="-78"/>
                <a:cs typeface="Sakkal Majalla" pitchFamily="2" charset="-78"/>
              </a:rPr>
              <a:t>لل</a:t>
            </a:r>
            <a:r>
              <a:rPr lang="ar-KW" sz="4000" b="1" dirty="0" smtClean="0">
                <a:latin typeface="Sakkal Majalla" pitchFamily="2" charset="-78"/>
                <a:cs typeface="Sakkal Majalla" pitchFamily="2" charset="-78"/>
              </a:rPr>
              <a:t>أشخاص المرخص لهم </a:t>
            </a:r>
            <a:r>
              <a:rPr lang="ar-KW" sz="4000" b="1" smtClean="0">
                <a:latin typeface="Sakkal Majalla" pitchFamily="2" charset="-78"/>
                <a:cs typeface="Sakkal Majalla" pitchFamily="2" charset="-78"/>
              </a:rPr>
              <a:t>لدى هيئة أسواق </a:t>
            </a:r>
            <a:r>
              <a:rPr lang="ar-KW" sz="4000" b="1" dirty="0" smtClean="0">
                <a:latin typeface="Sakkal Majalla" pitchFamily="2" charset="-78"/>
                <a:cs typeface="Sakkal Majalla" pitchFamily="2" charset="-78"/>
              </a:rPr>
              <a:t>المال</a:t>
            </a:r>
            <a:endParaRPr lang="en-US" sz="4000" b="1" dirty="0" smtClean="0">
              <a:latin typeface="Sakkal Majalla" pitchFamily="2" charset="-78"/>
              <a:cs typeface="Sakkal Majalla" pitchFamily="2" charset="-78"/>
            </a:endParaRPr>
          </a:p>
        </p:txBody>
      </p:sp>
      <p:sp>
        <p:nvSpPr>
          <p:cNvPr id="5" name="Slide Number Placeholder 4"/>
          <p:cNvSpPr>
            <a:spLocks noGrp="1"/>
          </p:cNvSpPr>
          <p:nvPr>
            <p:ph type="sldNum" sz="quarter" idx="12"/>
          </p:nvPr>
        </p:nvSpPr>
        <p:spPr/>
        <p:txBody>
          <a:bodyPr/>
          <a:lstStyle/>
          <a:p>
            <a:pPr>
              <a:defRPr/>
            </a:pPr>
            <a:fld id="{F7821054-1A27-4A9A-A7A0-F0BD3A5E28C0}" type="slidenum">
              <a:rPr lang="en-US" smtClean="0"/>
              <a:pPr>
                <a:defRPr/>
              </a:pPr>
              <a:t>1</a:t>
            </a:fld>
            <a:endParaRPr lang="en-US" dirty="0"/>
          </a:p>
        </p:txBody>
      </p:sp>
      <p:sp>
        <p:nvSpPr>
          <p:cNvPr id="6" name="Title 3"/>
          <p:cNvSpPr txBox="1">
            <a:spLocks/>
          </p:cNvSpPr>
          <p:nvPr/>
        </p:nvSpPr>
        <p:spPr bwMode="auto">
          <a:xfrm>
            <a:off x="2971799" y="5257800"/>
            <a:ext cx="5550019"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rtl="1"/>
            <a:endParaRPr lang="en-US" sz="1200" b="1" dirty="0" smtClean="0">
              <a:latin typeface="Sakkal Majalla" pitchFamily="2" charset="-78"/>
              <a:cs typeface="Sakkal Majalla" pitchFamily="2" charset="-7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a:latin typeface="Sakkal Majalla" pitchFamily="2" charset="-78"/>
                <a:cs typeface="Sakkal Majalla" pitchFamily="2" charset="-78"/>
              </a:rPr>
              <a:t/>
            </a:r>
            <a:br>
              <a:rPr lang="ar-KW" sz="4000" u="sng" dirty="0">
                <a:latin typeface="Sakkal Majalla" pitchFamily="2" charset="-78"/>
                <a:cs typeface="Sakkal Majalla" pitchFamily="2" charset="-78"/>
              </a:rPr>
            </a:br>
            <a:r>
              <a:rPr lang="ar-KW" sz="4000" u="sng" dirty="0" smtClean="0">
                <a:latin typeface="Sakkal Majalla" pitchFamily="2" charset="-78"/>
                <a:cs typeface="Sakkal Majalla" pitchFamily="2" charset="-78"/>
              </a:rPr>
              <a:t>المادة رقم (7):</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algn="justLow" rtl="1" fontAlgn="auto">
              <a:spcAft>
                <a:spcPts val="0"/>
              </a:spcAft>
              <a:defRPr/>
            </a:pPr>
            <a:r>
              <a:rPr lang="ar-KW" sz="2400" dirty="0" smtClean="0">
                <a:latin typeface="Sakkal Majalla" pitchFamily="2" charset="-78"/>
                <a:cs typeface="Sakkal Majalla" pitchFamily="2" charset="-78"/>
              </a:rPr>
              <a:t>ينشر تقرير مكتب التدقيق الشرعي الخارجي ضمن التقرير السنوي للشـخص المرخص له.</a:t>
            </a:r>
          </a:p>
          <a:p>
            <a:pPr algn="justLow" rtl="1" fontAlgn="auto">
              <a:spcAft>
                <a:spcPts val="0"/>
              </a:spcAft>
              <a:defRPr/>
            </a:pPr>
            <a:r>
              <a:rPr lang="ar-KW" sz="2400" dirty="0" smtClean="0">
                <a:latin typeface="Sakkal Majalla" pitchFamily="2" charset="-78"/>
                <a:cs typeface="Sakkal Majalla" pitchFamily="2" charset="-78"/>
              </a:rPr>
              <a:t>يتضمن التقرير ما يفيد إطلاعه علـى تقرير هيئة الرقابة الشرعية الداخلية والمدقق الشرعي الداخلي لدى الشـخص المرخص له قبل تقديم تقريره النهائي للجمعية العامة.</a:t>
            </a:r>
          </a:p>
          <a:p>
            <a:pPr algn="justLow" rtl="1" fontAlgn="auto">
              <a:spcAft>
                <a:spcPts val="0"/>
              </a:spcAft>
              <a:defRPr/>
            </a:pPr>
            <a:r>
              <a:rPr lang="ar-KW" sz="2400" dirty="0" smtClean="0">
                <a:latin typeface="Sakkal Majalla" pitchFamily="2" charset="-78"/>
                <a:cs typeface="Sakkal Majalla" pitchFamily="2" charset="-78"/>
              </a:rPr>
              <a:t>على هيئة الرقابة الشرعية الداخلية والمدقق الشرعي الداخلي لدى الش</a:t>
            </a:r>
            <a:r>
              <a:rPr lang="ar-KW" sz="2400" dirty="0">
                <a:latin typeface="Sakkal Majalla" pitchFamily="2" charset="-78"/>
                <a:cs typeface="Sakkal Majalla" pitchFamily="2" charset="-78"/>
              </a:rPr>
              <a:t>ـ</a:t>
            </a:r>
            <a:r>
              <a:rPr lang="ar-KW" sz="2400" dirty="0" smtClean="0">
                <a:latin typeface="Sakkal Majalla" pitchFamily="2" charset="-78"/>
                <a:cs typeface="Sakkal Majalla" pitchFamily="2" charset="-78"/>
              </a:rPr>
              <a:t>خص المرخص له تقديم تقاريرهم إلى مكتب التدقيق الشرعي الخارجي قبل انعقاد الجمعية العمومية بشهر على الأقل. </a:t>
            </a:r>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10</a:t>
            </a:fld>
            <a:endParaRPr lang="en-US" dirty="0"/>
          </a:p>
        </p:txBody>
      </p:sp>
    </p:spTree>
    <p:extLst>
      <p:ext uri="{BB962C8B-B14F-4D97-AF65-F5344CB8AC3E}">
        <p14:creationId xmlns:p14="http://schemas.microsoft.com/office/powerpoint/2010/main" val="315522745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smtClean="0">
                <a:latin typeface="Sakkal Majalla" pitchFamily="2" charset="-78"/>
                <a:cs typeface="Sakkal Majalla" pitchFamily="2" charset="-78"/>
              </a:rPr>
              <a:t/>
            </a:r>
            <a:br>
              <a:rPr lang="ar-KW" sz="4000" u="sng" dirty="0" smtClean="0">
                <a:latin typeface="Sakkal Majalla" pitchFamily="2" charset="-78"/>
                <a:cs typeface="Sakkal Majalla" pitchFamily="2" charset="-78"/>
              </a:rPr>
            </a:br>
            <a:r>
              <a:rPr lang="ar-KW" sz="4000" u="sng" dirty="0" smtClean="0">
                <a:latin typeface="Sakkal Majalla" pitchFamily="2" charset="-78"/>
                <a:cs typeface="Sakkal Majalla" pitchFamily="2" charset="-78"/>
              </a:rPr>
              <a:t>المادة رقم (8):</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algn="justLow" rtl="1" fontAlgn="auto">
              <a:spcAft>
                <a:spcPts val="0"/>
              </a:spcAft>
              <a:buFont typeface="Arial" pitchFamily="34" charset="0"/>
              <a:buChar char="•"/>
              <a:defRPr/>
            </a:pPr>
            <a:r>
              <a:rPr lang="ar-KW" sz="2400" b="1" dirty="0" smtClean="0">
                <a:latin typeface="Sakkal Majalla" pitchFamily="2" charset="-78"/>
                <a:cs typeface="Sakkal Majalla" pitchFamily="2" charset="-78"/>
              </a:rPr>
              <a:t>لا يجوز أن يكون</a:t>
            </a:r>
            <a:r>
              <a:rPr lang="ar-KW" sz="2400" b="1" u="sng" dirty="0" smtClean="0">
                <a:latin typeface="Sakkal Majalla" pitchFamily="2" charset="-78"/>
                <a:cs typeface="Sakkal Majalla" pitchFamily="2" charset="-78"/>
              </a:rPr>
              <a:t> عضو </a:t>
            </a:r>
            <a:r>
              <a:rPr lang="ar-KW" sz="2400" b="1" dirty="0" smtClean="0">
                <a:latin typeface="Sakkal Majalla" pitchFamily="2" charset="-78"/>
                <a:cs typeface="Sakkal Majalla" pitchFamily="2" charset="-78"/>
              </a:rPr>
              <a:t>مكتب التدقيق الشرعي الخارجي:</a:t>
            </a:r>
          </a:p>
          <a:p>
            <a:pPr marL="0" indent="0" algn="justLow" rtl="1" fontAlgn="auto">
              <a:spcAft>
                <a:spcPts val="0"/>
              </a:spcAft>
              <a:buNone/>
              <a:defRPr/>
            </a:pPr>
            <a:r>
              <a:rPr lang="ar-KW" sz="2400" dirty="0" smtClean="0">
                <a:latin typeface="Sakkal Majalla" pitchFamily="2" charset="-78"/>
                <a:cs typeface="Sakkal Majalla" pitchFamily="2" charset="-78"/>
              </a:rPr>
              <a:t>     - رئيساً لمجلس إدارة الشخص المرخص له محل التدقيق.</a:t>
            </a:r>
          </a:p>
          <a:p>
            <a:pPr marL="0" indent="0" algn="justLow" rtl="1" fontAlgn="auto">
              <a:spcAft>
                <a:spcPts val="0"/>
              </a:spcAft>
              <a:buNone/>
              <a:defRPr/>
            </a:pPr>
            <a:r>
              <a:rPr lang="ar-KW" sz="2400" dirty="0" smtClean="0">
                <a:latin typeface="Sakkal Majalla" pitchFamily="2" charset="-78"/>
                <a:cs typeface="Sakkal Majalla" pitchFamily="2" charset="-78"/>
              </a:rPr>
              <a:t>     - عضواً منتدباً لديه أو عضواً بمجلس إدارته.</a:t>
            </a:r>
          </a:p>
          <a:p>
            <a:pPr marL="0" indent="0" algn="justLow" rtl="1" fontAlgn="auto">
              <a:spcAft>
                <a:spcPts val="0"/>
              </a:spcAft>
              <a:buNone/>
              <a:defRPr/>
            </a:pPr>
            <a:r>
              <a:rPr lang="ar-KW" sz="2400" dirty="0" smtClean="0">
                <a:latin typeface="Sakkal Majalla" pitchFamily="2" charset="-78"/>
                <a:cs typeface="Sakkal Majalla" pitchFamily="2" charset="-78"/>
              </a:rPr>
              <a:t>     - شريكاً أو موظفاً لديه أو مستشاراً له.</a:t>
            </a:r>
          </a:p>
          <a:p>
            <a:pPr algn="justLow" rtl="1" fontAlgn="auto">
              <a:spcAft>
                <a:spcPts val="0"/>
              </a:spcAft>
              <a:buFont typeface="Arial" pitchFamily="34" charset="0"/>
              <a:buChar char="•"/>
              <a:defRPr/>
            </a:pPr>
            <a:r>
              <a:rPr lang="ar-KW" sz="2400" dirty="0" smtClean="0">
                <a:latin typeface="Sakkal Majalla" pitchFamily="2" charset="-78"/>
                <a:cs typeface="Sakkal Majalla" pitchFamily="2" charset="-78"/>
              </a:rPr>
              <a:t> </a:t>
            </a:r>
            <a:r>
              <a:rPr lang="ar-KW" sz="2400" b="1" dirty="0" smtClean="0">
                <a:latin typeface="Sakkal Majalla" pitchFamily="2" charset="-78"/>
                <a:cs typeface="Sakkal Majalla" pitchFamily="2" charset="-78"/>
              </a:rPr>
              <a:t>كما لا يجوز أن يزاول </a:t>
            </a:r>
            <a:r>
              <a:rPr lang="ar-KW" sz="2400" b="1" u="sng" dirty="0" smtClean="0">
                <a:latin typeface="Sakkal Majalla" pitchFamily="2" charset="-78"/>
                <a:cs typeface="Sakkal Majalla" pitchFamily="2" charset="-78"/>
              </a:rPr>
              <a:t>عضو</a:t>
            </a:r>
            <a:r>
              <a:rPr lang="ar-KW" sz="2400" b="1" dirty="0" smtClean="0">
                <a:latin typeface="Sakkal Majalla" pitchFamily="2" charset="-78"/>
                <a:cs typeface="Sakkal Majalla" pitchFamily="2" charset="-78"/>
              </a:rPr>
              <a:t> مكتب التدقيق الشرعي الخارجي مهام التدقيق علـى الشـخص المرخص له إذا كان أحد أقربائه حـتى الدرجة الثانية ممن يشرفون علـى إدارة ذلك الشـخص المرخص له أو حساباته.</a:t>
            </a:r>
          </a:p>
          <a:p>
            <a:pPr marL="0" indent="0" algn="r" rtl="1" fontAlgn="auto">
              <a:spcAft>
                <a:spcPts val="0"/>
              </a:spcAft>
              <a:buNone/>
              <a:defRPr/>
            </a:pPr>
            <a:endParaRPr lang="ar-KW" sz="2200" dirty="0" smtClean="0"/>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11</a:t>
            </a:fld>
            <a:endParaRPr lang="en-US" dirty="0"/>
          </a:p>
        </p:txBody>
      </p:sp>
    </p:spTree>
    <p:extLst>
      <p:ext uri="{BB962C8B-B14F-4D97-AF65-F5344CB8AC3E}">
        <p14:creationId xmlns:p14="http://schemas.microsoft.com/office/powerpoint/2010/main" val="315522745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smtClean="0">
                <a:latin typeface="Sakkal Majalla" pitchFamily="2" charset="-78"/>
                <a:cs typeface="Sakkal Majalla" pitchFamily="2" charset="-78"/>
              </a:rPr>
              <a:t/>
            </a:r>
            <a:br>
              <a:rPr lang="ar-KW" sz="4000" u="sng" dirty="0" smtClean="0">
                <a:latin typeface="Sakkal Majalla" pitchFamily="2" charset="-78"/>
                <a:cs typeface="Sakkal Majalla" pitchFamily="2" charset="-78"/>
              </a:rPr>
            </a:br>
            <a:r>
              <a:rPr lang="ar-KW" sz="4000" u="sng" dirty="0" smtClean="0">
                <a:latin typeface="Sakkal Majalla" pitchFamily="2" charset="-78"/>
                <a:cs typeface="Sakkal Majalla" pitchFamily="2" charset="-78"/>
              </a:rPr>
              <a:t>المادة رقم (9):</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lnSpcReduction="10000"/>
          </a:bodyPr>
          <a:lstStyle/>
          <a:p>
            <a:pPr algn="justLow" rtl="1" fontAlgn="auto">
              <a:spcAft>
                <a:spcPts val="0"/>
              </a:spcAft>
              <a:buFont typeface="Arial" pitchFamily="34" charset="0"/>
              <a:buChar char="•"/>
              <a:defRPr/>
            </a:pPr>
            <a:r>
              <a:rPr lang="ar-KW" sz="2400" dirty="0" smtClean="0">
                <a:latin typeface="Sakkal Majalla" pitchFamily="2" charset="-78"/>
                <a:cs typeface="Sakkal Majalla" pitchFamily="2" charset="-78"/>
              </a:rPr>
              <a:t>لا يجوز لمكتب التدقيق الشرعي الخارجي أو أحد أعضائه تقديم إحدى الخدمات الآتية للأشخاص المرخص لهم الذين يخضعون للتدقيق منه:</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تقديم أي عمل أو خدمات أخرى بأجر أو بدون أجر خلاف مهمة التدقيق الشرعي للمرخص لهم وفق هذا النظام.</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الإستشارات الشرعية.</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التدريب.</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تمثيلهم لدى الغيـر وبالأخص عضوية مجالس إدارات شركات يساهم فيها الأشـخاص المرخص لهم الذين يخضعون لرقابتهم.</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أخذ مزايا مالية أو عينية غيـر الـتي تقرها لهم الجمعية العامة سواء كانت تلك المزايا صادرة من الشخص المرخص له ذاته أو الشركات التابعة.</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الحصول على رعاية من الشـخص </a:t>
            </a:r>
            <a:r>
              <a:rPr lang="ar-KW" sz="2400" dirty="0">
                <a:latin typeface="Sakkal Majalla" pitchFamily="2" charset="-78"/>
                <a:cs typeface="Sakkal Majalla" pitchFamily="2" charset="-78"/>
              </a:rPr>
              <a:t>المرخص له ذاته أو الشركات </a:t>
            </a:r>
            <a:r>
              <a:rPr lang="ar-KW" sz="2400" dirty="0" smtClean="0">
                <a:latin typeface="Sakkal Majalla" pitchFamily="2" charset="-78"/>
                <a:cs typeface="Sakkal Majalla" pitchFamily="2" charset="-78"/>
              </a:rPr>
              <a:t>التابعة لكافة الأنشطة أو المعارض أو الندوات أو ورش العمل.</a:t>
            </a:r>
          </a:p>
          <a:p>
            <a:pPr marL="0" indent="0" algn="justLow" rtl="1" fontAlgn="auto">
              <a:spcAft>
                <a:spcPts val="0"/>
              </a:spcAft>
              <a:buNone/>
              <a:defRPr/>
            </a:pPr>
            <a:r>
              <a:rPr lang="ar-KW" sz="2400" dirty="0" smtClean="0">
                <a:latin typeface="Sakkal Majalla" pitchFamily="2" charset="-78"/>
                <a:cs typeface="Sakkal Majalla" pitchFamily="2" charset="-78"/>
              </a:rPr>
              <a:t>  </a:t>
            </a:r>
          </a:p>
          <a:p>
            <a:pPr marL="0" indent="0" algn="r" rtl="1" fontAlgn="auto">
              <a:spcAft>
                <a:spcPts val="0"/>
              </a:spcAft>
              <a:buNone/>
              <a:defRPr/>
            </a:pPr>
            <a:endParaRPr lang="ar-KW" sz="2200" dirty="0" smtClean="0"/>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12</a:t>
            </a:fld>
            <a:endParaRPr lang="en-US" dirty="0"/>
          </a:p>
        </p:txBody>
      </p:sp>
    </p:spTree>
    <p:extLst>
      <p:ext uri="{BB962C8B-B14F-4D97-AF65-F5344CB8AC3E}">
        <p14:creationId xmlns:p14="http://schemas.microsoft.com/office/powerpoint/2010/main" val="315522745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smtClean="0">
                <a:latin typeface="Sakkal Majalla" pitchFamily="2" charset="-78"/>
                <a:cs typeface="Sakkal Majalla" pitchFamily="2" charset="-78"/>
              </a:rPr>
              <a:t>المادة رقم (10):</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algn="justLow" rtl="1" fontAlgn="auto">
              <a:spcAft>
                <a:spcPts val="0"/>
              </a:spcAft>
              <a:buFont typeface="Arial" pitchFamily="34" charset="0"/>
              <a:buChar char="•"/>
              <a:defRPr/>
            </a:pPr>
            <a:r>
              <a:rPr lang="ar-KW" sz="2400" dirty="0" smtClean="0">
                <a:latin typeface="Sakkal Majalla" pitchFamily="2" charset="-78"/>
                <a:cs typeface="Sakkal Majalla" pitchFamily="2" charset="-78"/>
              </a:rPr>
              <a:t>توفيق أوضاع مكاتب التدقيق الشرعي الخارجي وتسـجيلهم في سـجلات هيئة أسواق المال.</a:t>
            </a:r>
          </a:p>
          <a:p>
            <a:pPr algn="justLow" rtl="1" fontAlgn="auto">
              <a:spcAft>
                <a:spcPts val="0"/>
              </a:spcAft>
              <a:buFont typeface="Arial" pitchFamily="34" charset="0"/>
              <a:buChar char="•"/>
              <a:defRPr/>
            </a:pPr>
            <a:r>
              <a:rPr lang="ar-KW" sz="2400" dirty="0" smtClean="0">
                <a:latin typeface="Sakkal Majalla" pitchFamily="2" charset="-78"/>
                <a:cs typeface="Sakkal Majalla" pitchFamily="2" charset="-78"/>
              </a:rPr>
              <a:t>حيث قامت الهيئة بالآتي:</a:t>
            </a:r>
          </a:p>
          <a:p>
            <a:pPr marL="0" indent="0" algn="justLow" rtl="1" fontAlgn="auto">
              <a:spcAft>
                <a:spcPts val="0"/>
              </a:spcAft>
              <a:buNone/>
              <a:defRPr/>
            </a:pPr>
            <a:endParaRPr lang="ar-KW" sz="2400" dirty="0" smtClean="0">
              <a:latin typeface="Sakkal Majalla" pitchFamily="2" charset="-78"/>
              <a:cs typeface="Sakkal Majalla" pitchFamily="2" charset="-78"/>
            </a:endParaRPr>
          </a:p>
          <a:p>
            <a:pPr algn="justLow" rtl="1" fontAlgn="auto">
              <a:spcAft>
                <a:spcPts val="0"/>
              </a:spcAft>
              <a:buFont typeface="Arial" pitchFamily="34" charset="0"/>
              <a:buChar char="•"/>
              <a:defRPr/>
            </a:pPr>
            <a:endParaRPr lang="ar-KW" sz="2400" dirty="0" smtClean="0">
              <a:latin typeface="Sakkal Majalla" pitchFamily="2" charset="-78"/>
              <a:cs typeface="Sakkal Majalla" pitchFamily="2" charset="-78"/>
            </a:endParaRPr>
          </a:p>
          <a:p>
            <a:pPr marL="0" indent="0" algn="r" rtl="1" fontAlgn="auto">
              <a:spcAft>
                <a:spcPts val="0"/>
              </a:spcAft>
              <a:buNone/>
              <a:defRPr/>
            </a:pPr>
            <a:endParaRPr lang="ar-KW" sz="2200" dirty="0" smtClean="0"/>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13</a:t>
            </a:fld>
            <a:endParaRPr lang="en-US" dirty="0"/>
          </a:p>
        </p:txBody>
      </p:sp>
      <p:sp>
        <p:nvSpPr>
          <p:cNvPr id="10" name="Down Arrow 9"/>
          <p:cNvSpPr/>
          <p:nvPr/>
        </p:nvSpPr>
        <p:spPr>
          <a:xfrm>
            <a:off x="4724400" y="3127664"/>
            <a:ext cx="1219200" cy="228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22745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smtClean="0">
                <a:latin typeface="Sakkal Majalla" pitchFamily="2" charset="-78"/>
                <a:cs typeface="Sakkal Majalla" pitchFamily="2" charset="-78"/>
              </a:rPr>
              <a:t>الخطوات المتخذة من قبل إدارة التراخيص والتسجيل لدى الهيئة</a:t>
            </a:r>
            <a:r>
              <a:rPr lang="ar-KW" sz="4000" dirty="0" smtClean="0">
                <a:latin typeface="Sakkal Majalla" pitchFamily="2" charset="-78"/>
                <a:cs typeface="Sakkal Majalla" pitchFamily="2" charset="-78"/>
              </a:rPr>
              <a:t>: </a:t>
            </a:r>
            <a:endParaRPr lang="en-US" sz="4000" dirty="0" smtClean="0">
              <a:latin typeface="Sakkal Majalla" pitchFamily="2" charset="-78"/>
              <a:cs typeface="Sakkal Majalla" pitchFamily="2"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32817499"/>
              </p:ext>
            </p:extLst>
          </p:nvPr>
        </p:nvGraphicFramePr>
        <p:xfrm>
          <a:off x="1447800" y="1557309"/>
          <a:ext cx="7543800" cy="4995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14</a:t>
            </a:fld>
            <a:endParaRPr lang="en-US" dirty="0"/>
          </a:p>
        </p:txBody>
      </p:sp>
    </p:spTree>
    <p:extLst>
      <p:ext uri="{BB962C8B-B14F-4D97-AF65-F5344CB8AC3E}">
        <p14:creationId xmlns:p14="http://schemas.microsoft.com/office/powerpoint/2010/main" val="232042907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3600" u="sng" dirty="0" smtClean="0">
                <a:latin typeface="Sakkal Majalla" pitchFamily="2" charset="-78"/>
                <a:cs typeface="Sakkal Majalla" pitchFamily="2" charset="-78"/>
              </a:rPr>
              <a:t>متطلبات تسجيل مكتب تدقيق شرعي</a:t>
            </a:r>
            <a:r>
              <a:rPr lang="ar-KW" sz="3600" u="sng" dirty="0">
                <a:latin typeface="Sakkal Majalla" pitchFamily="2" charset="-78"/>
                <a:cs typeface="Sakkal Majalla" pitchFamily="2" charset="-78"/>
              </a:rPr>
              <a:t> </a:t>
            </a:r>
            <a:r>
              <a:rPr lang="ar-KW" sz="3600" u="sng" dirty="0" smtClean="0">
                <a:latin typeface="Sakkal Majalla" pitchFamily="2" charset="-78"/>
                <a:cs typeface="Sakkal Majalla" pitchFamily="2" charset="-78"/>
              </a:rPr>
              <a:t>خارجي:</a:t>
            </a:r>
            <a:br>
              <a:rPr lang="ar-KW" sz="3600" u="sng" dirty="0" smtClean="0">
                <a:latin typeface="Sakkal Majalla" pitchFamily="2" charset="-78"/>
                <a:cs typeface="Sakkal Majalla" pitchFamily="2" charset="-78"/>
              </a:rPr>
            </a:br>
            <a:endParaRPr lang="en-US" sz="36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marL="457200" indent="-457200" algn="justLow" rtl="1" fontAlgn="auto">
              <a:spcAft>
                <a:spcPts val="0"/>
              </a:spcAft>
              <a:buFont typeface="+mj-lt"/>
              <a:buAutoNum type="arabicParenR"/>
              <a:defRPr/>
            </a:pPr>
            <a:r>
              <a:rPr lang="ar-KW" sz="2400" dirty="0" smtClean="0">
                <a:latin typeface="Sakkal Majalla" pitchFamily="2" charset="-78"/>
                <a:cs typeface="Sakkal Majalla" pitchFamily="2" charset="-78"/>
              </a:rPr>
              <a:t>يتقدم المكتب طالب التسجيل لإدارة التـراخيص والتسـجيل بطلب التسـجيل عبـر كتاب موجه للإدارة بهذا الشأن.</a:t>
            </a:r>
          </a:p>
          <a:p>
            <a:pPr marL="457200" indent="-457200" algn="justLow" rtl="1" fontAlgn="auto">
              <a:spcAft>
                <a:spcPts val="0"/>
              </a:spcAft>
              <a:buFont typeface="+mj-lt"/>
              <a:buAutoNum type="arabicParenR"/>
              <a:defRPr/>
            </a:pPr>
            <a:r>
              <a:rPr lang="ar-KW" sz="2400" dirty="0" smtClean="0">
                <a:latin typeface="Sakkal Majalla" pitchFamily="2" charset="-78"/>
                <a:cs typeface="Sakkal Majalla" pitchFamily="2" charset="-78"/>
              </a:rPr>
              <a:t>تقوم إدارة التراخيص والتسجيل بمراسلة المكتب طالب التسـجيل بنموذج تسـجيل مكتب التدقيق الشرعي الخارجي للأشخاص المرخص لهم للعمل وفق أحكام الشريعة الإسلامية وذلك عبر البريد الإلكتروني الرسمي للمكتب.</a:t>
            </a:r>
          </a:p>
          <a:p>
            <a:pPr marL="457200" indent="-457200" algn="justLow" rtl="1" fontAlgn="auto">
              <a:spcAft>
                <a:spcPts val="0"/>
              </a:spcAft>
              <a:buFont typeface="+mj-lt"/>
              <a:buAutoNum type="arabicParenR"/>
              <a:defRPr/>
            </a:pPr>
            <a:r>
              <a:rPr lang="ar-KW" sz="2400" dirty="0">
                <a:latin typeface="Sakkal Majalla" pitchFamily="2" charset="-78"/>
                <a:cs typeface="Sakkal Majalla" pitchFamily="2" charset="-78"/>
              </a:rPr>
              <a:t>ي</a:t>
            </a:r>
            <a:r>
              <a:rPr lang="ar-KW" sz="2400" dirty="0" smtClean="0">
                <a:latin typeface="Sakkal Majalla" pitchFamily="2" charset="-78"/>
                <a:cs typeface="Sakkal Majalla" pitchFamily="2" charset="-78"/>
              </a:rPr>
              <a:t>قوم المكتب طالب التسـجيل بتعبئة النموذج وإرفاق كافة المستندات الداعمة للمتطلبات الواردة في النموذج.</a:t>
            </a:r>
          </a:p>
          <a:p>
            <a:pPr marL="457200" indent="-457200" algn="justLow" rtl="1" fontAlgn="auto">
              <a:spcAft>
                <a:spcPts val="0"/>
              </a:spcAft>
              <a:buFont typeface="+mj-lt"/>
              <a:buAutoNum type="arabicParenR"/>
              <a:defRPr/>
            </a:pPr>
            <a:r>
              <a:rPr lang="ar-KW" sz="2400" dirty="0" smtClean="0">
                <a:latin typeface="Sakkal Majalla" pitchFamily="2" charset="-78"/>
                <a:cs typeface="Sakkal Majalla" pitchFamily="2" charset="-78"/>
              </a:rPr>
              <a:t>يقوم الشخص المفوض من قبل المكتب بتسليم النموذج وكافة المستندات إلى السجل العام لدى هيئة أسواق المال وذلك بعد سداد مبلغ الرسم المقرر.</a:t>
            </a:r>
          </a:p>
          <a:p>
            <a:pPr marL="457200" indent="-457200" algn="justLow" rtl="1" fontAlgn="auto">
              <a:spcAft>
                <a:spcPts val="0"/>
              </a:spcAft>
              <a:buFont typeface="+mj-lt"/>
              <a:buAutoNum type="arabicParenR"/>
              <a:defRPr/>
            </a:pPr>
            <a:endParaRPr lang="ar-KW" sz="2400" dirty="0" smtClean="0">
              <a:latin typeface="Sakkal Majalla" pitchFamily="2" charset="-78"/>
              <a:cs typeface="Sakkal Majalla" pitchFamily="2" charset="-78"/>
            </a:endParaRPr>
          </a:p>
          <a:p>
            <a:pPr algn="justLow" rtl="1" fontAlgn="auto">
              <a:spcAft>
                <a:spcPts val="0"/>
              </a:spcAft>
              <a:buFont typeface="Arial" pitchFamily="34" charset="0"/>
              <a:buChar char="•"/>
              <a:defRPr/>
            </a:pPr>
            <a:endParaRPr lang="ar-KW" sz="2400" dirty="0" smtClean="0">
              <a:latin typeface="Sakkal Majalla" pitchFamily="2" charset="-78"/>
              <a:cs typeface="Sakkal Majalla" pitchFamily="2" charset="-78"/>
            </a:endParaRPr>
          </a:p>
          <a:p>
            <a:pPr algn="justLow" rtl="1" fontAlgn="auto">
              <a:spcAft>
                <a:spcPts val="0"/>
              </a:spcAft>
              <a:buFont typeface="Arial" pitchFamily="34" charset="0"/>
              <a:buChar char="•"/>
              <a:defRPr/>
            </a:pPr>
            <a:endParaRPr lang="ar-KW" sz="2400" dirty="0" smtClean="0">
              <a:latin typeface="Sakkal Majalla" pitchFamily="2" charset="-78"/>
              <a:cs typeface="Sakkal Majalla" pitchFamily="2" charset="-78"/>
            </a:endParaRPr>
          </a:p>
          <a:p>
            <a:pPr marL="0" indent="0" algn="r" rtl="1" fontAlgn="auto">
              <a:spcAft>
                <a:spcPts val="0"/>
              </a:spcAft>
              <a:buNone/>
              <a:defRPr/>
            </a:pPr>
            <a:endParaRPr lang="ar-KW" sz="2200" dirty="0" smtClean="0"/>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15</a:t>
            </a:fld>
            <a:endParaRPr lang="en-US" dirty="0"/>
          </a:p>
        </p:txBody>
      </p:sp>
    </p:spTree>
    <p:extLst>
      <p:ext uri="{BB962C8B-B14F-4D97-AF65-F5344CB8AC3E}">
        <p14:creationId xmlns:p14="http://schemas.microsoft.com/office/powerpoint/2010/main" val="316378571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a:latin typeface="Sakkal Majalla" pitchFamily="2" charset="-78"/>
                <a:cs typeface="Sakkal Majalla" pitchFamily="2" charset="-78"/>
              </a:rPr>
              <a:t/>
            </a:r>
            <a:br>
              <a:rPr lang="ar-KW" sz="4000" u="sng" dirty="0">
                <a:latin typeface="Sakkal Majalla" pitchFamily="2" charset="-78"/>
                <a:cs typeface="Sakkal Majalla" pitchFamily="2" charset="-78"/>
              </a:rPr>
            </a:br>
            <a:r>
              <a:rPr lang="ar-KW" sz="4000" u="sng" dirty="0" smtClean="0">
                <a:latin typeface="Sakkal Majalla" pitchFamily="2" charset="-78"/>
                <a:cs typeface="Sakkal Majalla" pitchFamily="2" charset="-78"/>
              </a:rPr>
              <a:t>متطلبات تسجيل مكتب تدقيق شرعي خارجي:</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marL="0" indent="0" algn="justLow" rtl="1" fontAlgn="auto">
              <a:spcAft>
                <a:spcPts val="0"/>
              </a:spcAft>
              <a:buNone/>
              <a:defRPr/>
            </a:pPr>
            <a:r>
              <a:rPr lang="ar-KW" sz="2400" dirty="0" smtClean="0">
                <a:latin typeface="Sakkal Majalla" pitchFamily="2" charset="-78"/>
                <a:cs typeface="Sakkal Majalla" pitchFamily="2" charset="-78"/>
              </a:rPr>
              <a:t>5) </a:t>
            </a:r>
            <a:r>
              <a:rPr lang="ar-KW" sz="2400" smtClean="0">
                <a:latin typeface="Sakkal Majalla" pitchFamily="2" charset="-78"/>
                <a:cs typeface="Sakkal Majalla" pitchFamily="2" charset="-78"/>
              </a:rPr>
              <a:t>تقوم إدارة التراخيص والتسجيل بدراسة </a:t>
            </a:r>
            <a:r>
              <a:rPr lang="ar-KW" sz="2400" dirty="0" smtClean="0">
                <a:latin typeface="Sakkal Majalla" pitchFamily="2" charset="-78"/>
                <a:cs typeface="Sakkal Majalla" pitchFamily="2" charset="-78"/>
              </a:rPr>
              <a:t>النموذج ومرفقاته وفي حال عدم إستيفاء بعض المتطلبات تخاطب دائرة التـراخيص المكتب كتابياً لإستكمال المتطلبات (النواقص).</a:t>
            </a:r>
          </a:p>
          <a:p>
            <a:pPr marL="0" indent="0" algn="justLow" rtl="1" fontAlgn="auto">
              <a:spcAft>
                <a:spcPts val="0"/>
              </a:spcAft>
              <a:buNone/>
              <a:defRPr/>
            </a:pPr>
            <a:endParaRPr lang="ar-KW" sz="900" dirty="0">
              <a:latin typeface="Sakkal Majalla" pitchFamily="2" charset="-78"/>
              <a:cs typeface="Sakkal Majalla" pitchFamily="2" charset="-78"/>
            </a:endParaRPr>
          </a:p>
          <a:p>
            <a:pPr marL="0" indent="0" algn="justLow" rtl="1" fontAlgn="auto">
              <a:spcAft>
                <a:spcPts val="0"/>
              </a:spcAft>
              <a:buNone/>
              <a:defRPr/>
            </a:pPr>
            <a:r>
              <a:rPr lang="ar-KW" sz="2400" dirty="0" smtClean="0">
                <a:latin typeface="Sakkal Majalla" pitchFamily="2" charset="-78"/>
                <a:cs typeface="Sakkal Majalla" pitchFamily="2" charset="-78"/>
              </a:rPr>
              <a:t>6) إذا إستوفى المكتب كافة المتطلبات تتم مراسلته كتابياً من قبل إدارة التـراخيص والتسجيل على أن يقوم بإستلام شهادة إعتماده من قبل الهيئة.</a:t>
            </a:r>
            <a:endParaRPr lang="ar-KW" sz="2400" dirty="0">
              <a:latin typeface="Sakkal Majalla" pitchFamily="2" charset="-78"/>
              <a:cs typeface="Sakkal Majalla" pitchFamily="2" charset="-78"/>
            </a:endParaRPr>
          </a:p>
          <a:p>
            <a:pPr marL="0" indent="0" algn="justLow" rtl="1" fontAlgn="auto">
              <a:spcAft>
                <a:spcPts val="0"/>
              </a:spcAft>
              <a:buNone/>
              <a:defRPr/>
            </a:pPr>
            <a:endParaRPr lang="ar-KW" sz="1050" dirty="0" smtClean="0">
              <a:latin typeface="Sakkal Majalla" pitchFamily="2" charset="-78"/>
              <a:cs typeface="Sakkal Majalla" pitchFamily="2" charset="-78"/>
            </a:endParaRPr>
          </a:p>
          <a:p>
            <a:pPr marL="0" indent="0" algn="justLow" rtl="1" fontAlgn="auto">
              <a:spcAft>
                <a:spcPts val="0"/>
              </a:spcAft>
              <a:buNone/>
              <a:defRPr/>
            </a:pPr>
            <a:r>
              <a:rPr lang="ar-KW" sz="2400" dirty="0" smtClean="0">
                <a:latin typeface="Sakkal Majalla" pitchFamily="2" charset="-78"/>
                <a:cs typeface="Sakkal Majalla" pitchFamily="2" charset="-78"/>
              </a:rPr>
              <a:t>7) يفوض المكتب أحد الأشـخاص لديه لإستلام شهادة الإعتماد من قبل إدارة التراخيص والتسجيل.</a:t>
            </a:r>
          </a:p>
          <a:p>
            <a:pPr marL="0" indent="0" algn="justLow" rtl="1" fontAlgn="auto">
              <a:spcAft>
                <a:spcPts val="0"/>
              </a:spcAft>
              <a:buNone/>
              <a:defRPr/>
            </a:pPr>
            <a:endParaRPr lang="ar-KW" sz="800" dirty="0">
              <a:latin typeface="Sakkal Majalla" pitchFamily="2" charset="-78"/>
              <a:cs typeface="Sakkal Majalla" pitchFamily="2" charset="-78"/>
            </a:endParaRPr>
          </a:p>
          <a:p>
            <a:pPr marL="0" indent="0" algn="justLow" rtl="1" fontAlgn="auto">
              <a:spcAft>
                <a:spcPts val="0"/>
              </a:spcAft>
              <a:buNone/>
              <a:defRPr/>
            </a:pPr>
            <a:r>
              <a:rPr lang="ar-KW" sz="2400" dirty="0" smtClean="0">
                <a:latin typeface="Sakkal Majalla" pitchFamily="2" charset="-78"/>
                <a:cs typeface="Sakkal Majalla" pitchFamily="2" charset="-78"/>
              </a:rPr>
              <a:t>8) في حال عدم إستيفاء المكتب لمتطلبات النظام يخاطب كتابياً بذلك مع بيان الإسباب التي إستدعت عدم الإستيفاء.</a:t>
            </a:r>
            <a:endParaRPr lang="ar-KW" sz="2400" dirty="0">
              <a:latin typeface="Sakkal Majalla" pitchFamily="2" charset="-78"/>
              <a:cs typeface="Sakkal Majalla" pitchFamily="2" charset="-78"/>
            </a:endParaRPr>
          </a:p>
          <a:p>
            <a:pPr marL="0" indent="0" algn="r" rtl="1" fontAlgn="auto">
              <a:spcAft>
                <a:spcPts val="0"/>
              </a:spcAft>
              <a:buNone/>
              <a:defRPr/>
            </a:pPr>
            <a:endParaRPr lang="ar-KW" sz="2200" dirty="0" smtClean="0"/>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16</a:t>
            </a:fld>
            <a:endParaRPr lang="en-US" dirty="0"/>
          </a:p>
        </p:txBody>
      </p:sp>
    </p:spTree>
    <p:extLst>
      <p:ext uri="{BB962C8B-B14F-4D97-AF65-F5344CB8AC3E}">
        <p14:creationId xmlns:p14="http://schemas.microsoft.com/office/powerpoint/2010/main" val="192680384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smtClean="0">
                <a:latin typeface="Sakkal Majalla" pitchFamily="2" charset="-78"/>
                <a:cs typeface="Sakkal Majalla" pitchFamily="2" charset="-78"/>
              </a:rPr>
              <a:t/>
            </a:r>
            <a:br>
              <a:rPr lang="ar-KW" sz="4000" u="sng" dirty="0" smtClean="0">
                <a:latin typeface="Sakkal Majalla" pitchFamily="2" charset="-78"/>
                <a:cs typeface="Sakkal Majalla" pitchFamily="2" charset="-78"/>
              </a:rPr>
            </a:br>
            <a:r>
              <a:rPr lang="ar-KW" sz="4000" u="sng" dirty="0" smtClean="0">
                <a:latin typeface="Sakkal Majalla" pitchFamily="2" charset="-78"/>
                <a:cs typeface="Sakkal Majalla" pitchFamily="2" charset="-78"/>
              </a:rPr>
              <a:t>الرسوم:</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algn="justLow" rtl="1" fontAlgn="auto">
              <a:spcAft>
                <a:spcPts val="0"/>
              </a:spcAft>
              <a:buFont typeface="Arial" pitchFamily="34" charset="0"/>
              <a:buChar char="•"/>
              <a:defRPr/>
            </a:pPr>
            <a:r>
              <a:rPr lang="ar-KW" sz="2400" b="1" dirty="0" smtClean="0">
                <a:latin typeface="Sakkal Majalla" pitchFamily="2" charset="-78"/>
                <a:cs typeface="Sakkal Majalla" pitchFamily="2" charset="-78"/>
              </a:rPr>
              <a:t>عملاً بالقرار رقم (19) لسنة 2013 بشأن إصدار جدول الرسوم فإن الرسم المقرر لطلب قيد مكتب التدقيق الشرعي الخارجي في السـجل الخاص لدى الهيئة يبلغ 5 آلاف دينار كويتي تدفع عند تقديم الطلب وعند التجديد كل ثلاث سنوات.</a:t>
            </a:r>
          </a:p>
          <a:p>
            <a:pPr marL="0" indent="0" algn="r" rtl="1" fontAlgn="auto">
              <a:spcAft>
                <a:spcPts val="0"/>
              </a:spcAft>
              <a:buNone/>
              <a:defRPr/>
            </a:pPr>
            <a:endParaRPr lang="ar-KW" sz="2200" dirty="0" smtClean="0"/>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17</a:t>
            </a:fld>
            <a:endParaRPr lang="en-US" dirty="0"/>
          </a:p>
        </p:txBody>
      </p:sp>
    </p:spTree>
    <p:extLst>
      <p:ext uri="{BB962C8B-B14F-4D97-AF65-F5344CB8AC3E}">
        <p14:creationId xmlns:p14="http://schemas.microsoft.com/office/powerpoint/2010/main" val="78594573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832264" y="1981200"/>
            <a:ext cx="7086600" cy="1143000"/>
          </a:xfrm>
        </p:spPr>
        <p:txBody>
          <a:bodyPr/>
          <a:lstStyle/>
          <a:p>
            <a:r>
              <a:rPr lang="ar-KW" sz="4000" u="sng" dirty="0" smtClean="0">
                <a:latin typeface="Sakkal Majalla" pitchFamily="2" charset="-78"/>
                <a:cs typeface="Sakkal Majalla" pitchFamily="2" charset="-78"/>
              </a:rPr>
              <a:t>نموذج تسجيل مكتب تدقيق شرعي خارجي</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marL="0" indent="0" algn="justLow" rtl="1" fontAlgn="auto">
              <a:spcAft>
                <a:spcPts val="0"/>
              </a:spcAft>
              <a:buNone/>
              <a:defRPr/>
            </a:pPr>
            <a:endParaRPr lang="ar-KW" sz="2400" dirty="0" smtClean="0">
              <a:latin typeface="Sakkal Majalla" pitchFamily="2" charset="-78"/>
              <a:cs typeface="Sakkal Majalla" pitchFamily="2" charset="-78"/>
            </a:endParaRPr>
          </a:p>
          <a:p>
            <a:pPr marL="0" indent="0" algn="r" rtl="1" fontAlgn="auto">
              <a:spcAft>
                <a:spcPts val="0"/>
              </a:spcAft>
              <a:buNone/>
              <a:defRPr/>
            </a:pPr>
            <a:endParaRPr lang="ar-KW" sz="2200" smtClean="0"/>
          </a:p>
          <a:p>
            <a:pPr marL="0" indent="0" algn="r" rtl="1" fontAlgn="auto">
              <a:spcAft>
                <a:spcPts val="0"/>
              </a:spcAft>
              <a:buNone/>
              <a:defRPr/>
            </a:pPr>
            <a:endParaRPr lang="ar-KW" sz="2200" dirty="0"/>
          </a:p>
          <a:p>
            <a:pPr marL="0" indent="0" algn="r" rtl="1" fontAlgn="auto">
              <a:spcAft>
                <a:spcPts val="0"/>
              </a:spcAft>
              <a:buNone/>
              <a:defRPr/>
            </a:pPr>
            <a:endParaRPr lang="ar-KW" sz="2200" dirty="0" smtClean="0"/>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18</a:t>
            </a:fld>
            <a:endParaRPr lang="en-US" dirty="0"/>
          </a:p>
        </p:txBody>
      </p:sp>
    </p:spTree>
    <p:extLst>
      <p:ext uri="{BB962C8B-B14F-4D97-AF65-F5344CB8AC3E}">
        <p14:creationId xmlns:p14="http://schemas.microsoft.com/office/powerpoint/2010/main" val="90835264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 y="0"/>
            <a:ext cx="9106786" cy="6826818"/>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5" name="Slide Number Placeholder 4"/>
          <p:cNvSpPr>
            <a:spLocks noGrp="1"/>
          </p:cNvSpPr>
          <p:nvPr>
            <p:ph type="sldNum" sz="quarter" idx="12"/>
          </p:nvPr>
        </p:nvSpPr>
        <p:spPr/>
        <p:txBody>
          <a:bodyPr/>
          <a:lstStyle/>
          <a:p>
            <a:pPr>
              <a:defRPr/>
            </a:pPr>
            <a:fld id="{F7821054-1A27-4A9A-A7A0-F0BD3A5E28C0}" type="slidenum">
              <a:rPr lang="en-US" smtClean="0"/>
              <a:pPr>
                <a:defRPr/>
              </a:pPr>
              <a:t>19</a:t>
            </a:fld>
            <a:endParaRPr lang="en-US" dirty="0"/>
          </a:p>
        </p:txBody>
      </p:sp>
      <p:pic>
        <p:nvPicPr>
          <p:cNvPr id="2055" name="Picture 7" descr="C:\Users\Easaad\Desktop\Untit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76199"/>
            <a:ext cx="7277100"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24108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pPr rtl="1"/>
            <a:r>
              <a:rPr lang="ar-KW" sz="3600" u="sng" dirty="0" smtClean="0">
                <a:latin typeface="Sakkal Majalla" pitchFamily="2" charset="-78"/>
                <a:cs typeface="Sakkal Majalla" pitchFamily="2" charset="-78"/>
              </a:rPr>
              <a:t>أحكام مواد اللائحة التنفيذية:</a:t>
            </a:r>
            <a:endParaRPr lang="en-US" sz="36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565564" y="1524000"/>
            <a:ext cx="7543800" cy="3657600"/>
          </a:xfrm>
        </p:spPr>
        <p:txBody>
          <a:bodyPr rtlCol="0">
            <a:noAutofit/>
          </a:bodyPr>
          <a:lstStyle/>
          <a:p>
            <a:pPr algn="justLow" rtl="1"/>
            <a:r>
              <a:rPr lang="ar-KW" dirty="0" smtClean="0">
                <a:latin typeface="Sakkal Majalla" pitchFamily="2" charset="-78"/>
                <a:cs typeface="Sakkal Majalla" pitchFamily="2" charset="-78"/>
              </a:rPr>
              <a:t>المادة رقم (199) نصت على أنه: </a:t>
            </a:r>
          </a:p>
          <a:p>
            <a:pPr marL="0" indent="0" algn="justLow" rtl="1">
              <a:buNone/>
            </a:pPr>
            <a:r>
              <a:rPr lang="ar-KW" dirty="0" smtClean="0">
                <a:latin typeface="Sakkal Majalla" pitchFamily="2" charset="-78"/>
                <a:cs typeface="Sakkal Majalla" pitchFamily="2" charset="-78"/>
              </a:rPr>
              <a:t>«ينشأ بقرار </a:t>
            </a:r>
            <a:r>
              <a:rPr lang="ar-KW" dirty="0">
                <a:latin typeface="Sakkal Majalla" pitchFamily="2" charset="-78"/>
                <a:cs typeface="Sakkal Majalla" pitchFamily="2" charset="-78"/>
              </a:rPr>
              <a:t>من مجلس مفوضي الهيئة "</a:t>
            </a:r>
            <a:r>
              <a:rPr lang="ar-KW" b="1" dirty="0">
                <a:latin typeface="Sakkal Majalla" pitchFamily="2" charset="-78"/>
                <a:cs typeface="Sakkal Majalla" pitchFamily="2" charset="-78"/>
              </a:rPr>
              <a:t>المجلس الاستشاري للرقابة الشرعية</a:t>
            </a:r>
            <a:r>
              <a:rPr lang="ar-KW" dirty="0">
                <a:latin typeface="Sakkal Majalla" pitchFamily="2" charset="-78"/>
                <a:cs typeface="Sakkal Majalla" pitchFamily="2" charset="-78"/>
              </a:rPr>
              <a:t>" يتبع مجلس المفوضين، ويكون </a:t>
            </a:r>
            <a:r>
              <a:rPr lang="ar-KW" dirty="0" smtClean="0">
                <a:latin typeface="Sakkal Majalla" pitchFamily="2" charset="-78"/>
                <a:cs typeface="Sakkal Majalla" pitchFamily="2" charset="-78"/>
              </a:rPr>
              <a:t>هذا المجلس </a:t>
            </a:r>
            <a:r>
              <a:rPr lang="ar-KW" dirty="0">
                <a:latin typeface="Sakkal Majalla" pitchFamily="2" charset="-78"/>
                <a:cs typeface="Sakkal Majalla" pitchFamily="2" charset="-78"/>
              </a:rPr>
              <a:t>هو المرجع في كل ما يتعلق </a:t>
            </a:r>
            <a:r>
              <a:rPr lang="ar-KW" dirty="0" smtClean="0">
                <a:latin typeface="Sakkal Majalla" pitchFamily="2" charset="-78"/>
                <a:cs typeface="Sakkal Majalla" pitchFamily="2" charset="-78"/>
              </a:rPr>
              <a:t>بقرارات </a:t>
            </a:r>
            <a:r>
              <a:rPr lang="ar-KW" dirty="0">
                <a:latin typeface="Sakkal Majalla" pitchFamily="2" charset="-78"/>
                <a:cs typeface="Sakkal Majalla" pitchFamily="2" charset="-78"/>
              </a:rPr>
              <a:t>الهيئة في مجال الأنشطة المتوافقة مع أحكام الشريعة </a:t>
            </a:r>
            <a:r>
              <a:rPr lang="ar-KW" dirty="0" smtClean="0">
                <a:latin typeface="Sakkal Majalla" pitchFamily="2" charset="-78"/>
                <a:cs typeface="Sakkal Majalla" pitchFamily="2" charset="-78"/>
              </a:rPr>
              <a:t>الإسلامية»</a:t>
            </a:r>
            <a:r>
              <a:rPr lang="ar-KW" dirty="0" smtClean="0"/>
              <a:t>.</a:t>
            </a:r>
            <a:endParaRPr lang="ar-KW" b="1" dirty="0">
              <a:latin typeface="Sakkal Majalla" pitchFamily="2" charset="-78"/>
              <a:cs typeface="Sakkal Majalla" pitchFamily="2" charset="-78"/>
            </a:endParaRPr>
          </a:p>
          <a:p>
            <a:pPr algn="justLow" rtl="1"/>
            <a:r>
              <a:rPr lang="ar-KW" dirty="0" smtClean="0">
                <a:solidFill>
                  <a:prstClr val="black"/>
                </a:solidFill>
                <a:latin typeface="Sakkal Majalla" pitchFamily="2" charset="-78"/>
                <a:cs typeface="Sakkal Majalla" pitchFamily="2" charset="-78"/>
              </a:rPr>
              <a:t>نص البند رقم (7) من المادة (202) على أن يختص المجلس الإستشاري للرقابة </a:t>
            </a:r>
            <a:r>
              <a:rPr lang="ar-KW" dirty="0">
                <a:solidFill>
                  <a:prstClr val="black"/>
                </a:solidFill>
                <a:latin typeface="Sakkal Majalla" pitchFamily="2" charset="-78"/>
                <a:cs typeface="Sakkal Majalla" pitchFamily="2" charset="-78"/>
              </a:rPr>
              <a:t>الشرعية  </a:t>
            </a:r>
            <a:r>
              <a:rPr lang="ar-KW" dirty="0" smtClean="0">
                <a:solidFill>
                  <a:prstClr val="black"/>
                </a:solidFill>
                <a:latin typeface="Sakkal Majalla" pitchFamily="2" charset="-78"/>
                <a:cs typeface="Sakkal Majalla" pitchFamily="2" charset="-78"/>
              </a:rPr>
              <a:t>اقتـراح </a:t>
            </a:r>
            <a:r>
              <a:rPr lang="ar-KW" dirty="0">
                <a:solidFill>
                  <a:prstClr val="black"/>
                </a:solidFill>
                <a:latin typeface="Sakkal Majalla" pitchFamily="2" charset="-78"/>
                <a:cs typeface="Sakkal Majalla" pitchFamily="2" charset="-78"/>
              </a:rPr>
              <a:t>اللوائح والنظم و السياسات المنظمة لمهنة المراجعة والتدقيق </a:t>
            </a:r>
            <a:r>
              <a:rPr lang="ar-KW" dirty="0" smtClean="0">
                <a:solidFill>
                  <a:prstClr val="black"/>
                </a:solidFill>
                <a:latin typeface="Sakkal Majalla" pitchFamily="2" charset="-78"/>
                <a:cs typeface="Sakkal Majalla" pitchFamily="2" charset="-78"/>
              </a:rPr>
              <a:t>الشرعي </a:t>
            </a:r>
            <a:r>
              <a:rPr lang="ar-KW" dirty="0">
                <a:solidFill>
                  <a:prstClr val="black"/>
                </a:solidFill>
                <a:latin typeface="Sakkal Majalla" pitchFamily="2" charset="-78"/>
                <a:cs typeface="Sakkal Majalla" pitchFamily="2" charset="-78"/>
              </a:rPr>
              <a:t>الداخلي والخارجي للأشخاص المرخص لهم.</a:t>
            </a:r>
          </a:p>
          <a:p>
            <a:pPr marL="0" indent="0" algn="justLow" rtl="1">
              <a:buNone/>
            </a:pPr>
            <a:endParaRPr lang="ar-KW" dirty="0">
              <a:solidFill>
                <a:prstClr val="black"/>
              </a:solidFill>
              <a:latin typeface="Sakkal Majalla" pitchFamily="2" charset="-78"/>
              <a:cs typeface="Sakkal Majalla" pitchFamily="2" charset="-78"/>
            </a:endParaRPr>
          </a:p>
          <a:p>
            <a:pPr marL="0" indent="0" algn="justLow" rtl="1">
              <a:buNone/>
            </a:pPr>
            <a:endParaRPr lang="ar-KW" dirty="0" smtClean="0"/>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2</a:t>
            </a:fld>
            <a:endParaRPr lang="en-US" dirty="0"/>
          </a:p>
        </p:txBody>
      </p:sp>
    </p:spTree>
    <p:extLst>
      <p:ext uri="{BB962C8B-B14F-4D97-AF65-F5344CB8AC3E}">
        <p14:creationId xmlns:p14="http://schemas.microsoft.com/office/powerpoint/2010/main" val="369720931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 y="0"/>
            <a:ext cx="9106786" cy="6826818"/>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5" name="Slide Number Placeholder 4"/>
          <p:cNvSpPr>
            <a:spLocks noGrp="1"/>
          </p:cNvSpPr>
          <p:nvPr>
            <p:ph type="sldNum" sz="quarter" idx="12"/>
          </p:nvPr>
        </p:nvSpPr>
        <p:spPr/>
        <p:txBody>
          <a:bodyPr/>
          <a:lstStyle/>
          <a:p>
            <a:pPr>
              <a:defRPr/>
            </a:pPr>
            <a:fld id="{F7821054-1A27-4A9A-A7A0-F0BD3A5E28C0}" type="slidenum">
              <a:rPr lang="en-US" smtClean="0"/>
              <a:pPr>
                <a:defRPr/>
              </a:pPr>
              <a:t>20</a:t>
            </a:fld>
            <a:endParaRPr lang="en-US" dirty="0"/>
          </a:p>
        </p:txBody>
      </p:sp>
      <p:pic>
        <p:nvPicPr>
          <p:cNvPr id="3074" name="Picture 2" descr="C:\Users\Easaad\Desktop\Untit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76200"/>
            <a:ext cx="7049386"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7836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 y="0"/>
            <a:ext cx="9106786" cy="6826818"/>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5" name="Slide Number Placeholder 4"/>
          <p:cNvSpPr>
            <a:spLocks noGrp="1"/>
          </p:cNvSpPr>
          <p:nvPr>
            <p:ph type="sldNum" sz="quarter" idx="12"/>
          </p:nvPr>
        </p:nvSpPr>
        <p:spPr/>
        <p:txBody>
          <a:bodyPr/>
          <a:lstStyle/>
          <a:p>
            <a:pPr>
              <a:defRPr/>
            </a:pPr>
            <a:fld id="{F7821054-1A27-4A9A-A7A0-F0BD3A5E28C0}" type="slidenum">
              <a:rPr lang="en-US" smtClean="0"/>
              <a:pPr>
                <a:defRPr/>
              </a:pPr>
              <a:t>21</a:t>
            </a:fld>
            <a:endParaRPr lang="en-US" dirty="0"/>
          </a:p>
        </p:txBody>
      </p:sp>
      <p:pic>
        <p:nvPicPr>
          <p:cNvPr id="1027" name="Picture 3" descr="C:\Users\Easaad\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76201"/>
            <a:ext cx="5486400" cy="639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7836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37214" y="31182"/>
            <a:ext cx="9106786" cy="6826818"/>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5" name="Slide Number Placeholder 4"/>
          <p:cNvSpPr>
            <a:spLocks noGrp="1"/>
          </p:cNvSpPr>
          <p:nvPr>
            <p:ph type="sldNum" sz="quarter" idx="12"/>
          </p:nvPr>
        </p:nvSpPr>
        <p:spPr/>
        <p:txBody>
          <a:bodyPr/>
          <a:lstStyle/>
          <a:p>
            <a:pPr>
              <a:defRPr/>
            </a:pPr>
            <a:fld id="{F7821054-1A27-4A9A-A7A0-F0BD3A5E28C0}" type="slidenum">
              <a:rPr lang="en-US" smtClean="0"/>
              <a:pPr>
                <a:defRPr/>
              </a:pPr>
              <a:t>22</a:t>
            </a:fld>
            <a:endParaRPr lang="en-US" dirty="0"/>
          </a:p>
        </p:txBody>
      </p:sp>
      <p:pic>
        <p:nvPicPr>
          <p:cNvPr id="5122" name="Picture 2" descr="C:\Users\Easaad\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
            <a:ext cx="6476999"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7836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6927" y="0"/>
            <a:ext cx="9106786" cy="6826818"/>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5" name="Slide Number Placeholder 4"/>
          <p:cNvSpPr>
            <a:spLocks noGrp="1"/>
          </p:cNvSpPr>
          <p:nvPr>
            <p:ph type="sldNum" sz="quarter" idx="12"/>
          </p:nvPr>
        </p:nvSpPr>
        <p:spPr/>
        <p:txBody>
          <a:bodyPr/>
          <a:lstStyle/>
          <a:p>
            <a:pPr>
              <a:defRPr/>
            </a:pPr>
            <a:fld id="{F7821054-1A27-4A9A-A7A0-F0BD3A5E28C0}" type="slidenum">
              <a:rPr lang="en-US" smtClean="0"/>
              <a:pPr>
                <a:defRPr/>
              </a:pPr>
              <a:t>23</a:t>
            </a:fld>
            <a:endParaRPr lang="en-US" dirty="0"/>
          </a:p>
        </p:txBody>
      </p:sp>
      <p:pic>
        <p:nvPicPr>
          <p:cNvPr id="2051" name="Picture 3" descr="C:\Users\Easaad\Desktop\Untitle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8727"/>
            <a:ext cx="6103656" cy="593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1198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 y="0"/>
            <a:ext cx="9106786" cy="6826818"/>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5" name="Slide Number Placeholder 4"/>
          <p:cNvSpPr>
            <a:spLocks noGrp="1"/>
          </p:cNvSpPr>
          <p:nvPr>
            <p:ph type="sldNum" sz="quarter" idx="12"/>
          </p:nvPr>
        </p:nvSpPr>
        <p:spPr/>
        <p:txBody>
          <a:bodyPr/>
          <a:lstStyle/>
          <a:p>
            <a:pPr>
              <a:defRPr/>
            </a:pPr>
            <a:fld id="{F7821054-1A27-4A9A-A7A0-F0BD3A5E28C0}" type="slidenum">
              <a:rPr lang="en-US" smtClean="0"/>
              <a:pPr>
                <a:defRPr/>
              </a:pPr>
              <a:t>24</a:t>
            </a:fld>
            <a:endParaRPr lang="en-US" dirty="0"/>
          </a:p>
        </p:txBody>
      </p:sp>
      <p:pic>
        <p:nvPicPr>
          <p:cNvPr id="7170" name="Picture 2" descr="C:\Users\Easaad\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
            <a:ext cx="6096000" cy="640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1198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 y="0"/>
            <a:ext cx="9106786" cy="6826818"/>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5" name="Slide Number Placeholder 4"/>
          <p:cNvSpPr>
            <a:spLocks noGrp="1"/>
          </p:cNvSpPr>
          <p:nvPr>
            <p:ph type="sldNum" sz="quarter" idx="12"/>
          </p:nvPr>
        </p:nvSpPr>
        <p:spPr/>
        <p:txBody>
          <a:bodyPr/>
          <a:lstStyle/>
          <a:p>
            <a:pPr>
              <a:defRPr/>
            </a:pPr>
            <a:fld id="{F7821054-1A27-4A9A-A7A0-F0BD3A5E28C0}" type="slidenum">
              <a:rPr lang="en-US" smtClean="0"/>
              <a:pPr>
                <a:defRPr/>
              </a:pPr>
              <a:t>25</a:t>
            </a:fld>
            <a:endParaRPr lang="en-US" dirty="0"/>
          </a:p>
        </p:txBody>
      </p:sp>
      <p:sp>
        <p:nvSpPr>
          <p:cNvPr id="6" name="TextBox 5"/>
          <p:cNvSpPr txBox="1"/>
          <p:nvPr/>
        </p:nvSpPr>
        <p:spPr>
          <a:xfrm>
            <a:off x="2057400" y="2438400"/>
            <a:ext cx="6019800" cy="1107996"/>
          </a:xfrm>
          <a:prstGeom prst="rect">
            <a:avLst/>
          </a:prstGeom>
          <a:noFill/>
        </p:spPr>
        <p:txBody>
          <a:bodyPr wrap="square" rtlCol="0">
            <a:spAutoFit/>
          </a:bodyPr>
          <a:lstStyle/>
          <a:p>
            <a:pPr algn="r" rtl="1"/>
            <a:r>
              <a:rPr lang="ar-KW" sz="6600" b="1" dirty="0" smtClean="0">
                <a:latin typeface="Sakkal Majalla" pitchFamily="2" charset="-78"/>
                <a:cs typeface="Sakkal Majalla" pitchFamily="2" charset="-78"/>
              </a:rPr>
              <a:t>مع جزيل الشكر،،،</a:t>
            </a:r>
            <a:endParaRPr lang="en-US" sz="6600" b="1" dirty="0">
              <a:latin typeface="Sakkal Majalla" pitchFamily="2" charset="-78"/>
              <a:cs typeface="Sakkal Majalla" pitchFamily="2" charset="-78"/>
            </a:endParaRPr>
          </a:p>
        </p:txBody>
      </p:sp>
    </p:spTree>
    <p:extLst>
      <p:ext uri="{BB962C8B-B14F-4D97-AF65-F5344CB8AC3E}">
        <p14:creationId xmlns:p14="http://schemas.microsoft.com/office/powerpoint/2010/main" val="927978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6" name="Content Placeholder 5"/>
          <p:cNvSpPr>
            <a:spLocks noGrp="1"/>
          </p:cNvSpPr>
          <p:nvPr>
            <p:ph idx="1"/>
          </p:nvPr>
        </p:nvSpPr>
        <p:spPr>
          <a:xfrm>
            <a:off x="1482436" y="1828800"/>
            <a:ext cx="7661564" cy="3657600"/>
          </a:xfrm>
        </p:spPr>
        <p:txBody>
          <a:bodyPr rtlCol="0">
            <a:noAutofit/>
          </a:bodyPr>
          <a:lstStyle/>
          <a:p>
            <a:pPr algn="just" rtl="1"/>
            <a:r>
              <a:rPr lang="ar-KW" dirty="0" smtClean="0">
                <a:latin typeface="Sakkal Majalla" pitchFamily="2" charset="-78"/>
                <a:cs typeface="Sakkal Majalla" pitchFamily="2" charset="-78"/>
              </a:rPr>
              <a:t>تم إصدار نظام ممارسة مهنة المراجعة والتدقيق الشرعي الخارجي للأشخاص المرخص لهم للعمل وفق أحكام الشريعة الإسلامية.</a:t>
            </a:r>
          </a:p>
          <a:p>
            <a:pPr algn="just" rtl="1"/>
            <a:r>
              <a:rPr lang="ar-KW" dirty="0" smtClean="0">
                <a:latin typeface="Sakkal Majalla" pitchFamily="2" charset="-78"/>
                <a:cs typeface="Sakkal Majalla" pitchFamily="2" charset="-78"/>
              </a:rPr>
              <a:t>اشتمل النظام على 10 مواد حددت الشروط والأحكام الواجب توافرها في مكتب التدقيق الشرعي الخارجي بالشكل الذي يتوافق مع متطلبات تسجيله في سجلات الهيئة وهي كالآتي:</a:t>
            </a:r>
          </a:p>
          <a:p>
            <a:pPr marL="0" indent="0" algn="just" rtl="1">
              <a:buNone/>
            </a:pPr>
            <a:endParaRPr lang="en-US" dirty="0">
              <a:latin typeface="Sakkal Majalla" pitchFamily="2" charset="-78"/>
              <a:cs typeface="Sakkal Majalla" pitchFamily="2" charset="-78"/>
            </a:endParaRPr>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3</a:t>
            </a:fld>
            <a:endParaRPr lang="en-US" dirty="0"/>
          </a:p>
        </p:txBody>
      </p:sp>
      <p:sp>
        <p:nvSpPr>
          <p:cNvPr id="4" name="Rectangle 3"/>
          <p:cNvSpPr/>
          <p:nvPr/>
        </p:nvSpPr>
        <p:spPr>
          <a:xfrm>
            <a:off x="2514600" y="609600"/>
            <a:ext cx="5334000" cy="1200329"/>
          </a:xfrm>
          <a:prstGeom prst="rect">
            <a:avLst/>
          </a:prstGeom>
        </p:spPr>
        <p:txBody>
          <a:bodyPr wrap="square">
            <a:spAutoFit/>
          </a:bodyPr>
          <a:lstStyle/>
          <a:p>
            <a:pPr algn="ctr"/>
            <a:r>
              <a:rPr lang="ar-KW" u="sng" dirty="0">
                <a:latin typeface="Sakkal Majalla" pitchFamily="2" charset="-78"/>
                <a:cs typeface="Sakkal Majalla" pitchFamily="2" charset="-78"/>
              </a:rPr>
              <a:t/>
            </a:r>
            <a:br>
              <a:rPr lang="ar-KW" u="sng" dirty="0">
                <a:latin typeface="Sakkal Majalla" pitchFamily="2" charset="-78"/>
                <a:cs typeface="Sakkal Majalla" pitchFamily="2" charset="-78"/>
              </a:rPr>
            </a:br>
            <a:r>
              <a:rPr lang="ar-KW" sz="3600" u="sng" dirty="0" smtClean="0">
                <a:latin typeface="Sakkal Majalla" pitchFamily="2" charset="-78"/>
                <a:cs typeface="Sakkal Majalla" pitchFamily="2" charset="-78"/>
              </a:rPr>
              <a:t>إجراءات هيئة أسواق المال بهذا الشأن:</a:t>
            </a:r>
            <a:r>
              <a:rPr lang="ar-KW" u="sng" dirty="0">
                <a:latin typeface="Sakkal Majalla" pitchFamily="2" charset="-78"/>
                <a:cs typeface="Sakkal Majalla" pitchFamily="2" charset="-78"/>
              </a:rPr>
              <a:t/>
            </a:r>
            <a:br>
              <a:rPr lang="ar-KW" u="sng" dirty="0">
                <a:latin typeface="Sakkal Majalla" pitchFamily="2" charset="-78"/>
                <a:cs typeface="Sakkal Majalla" pitchFamily="2" charset="-78"/>
              </a:rPr>
            </a:br>
            <a:endParaRPr lang="ar-KW" dirty="0"/>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smtClean="0">
                <a:latin typeface="Sakkal Majalla" pitchFamily="2" charset="-78"/>
                <a:cs typeface="Sakkal Majalla" pitchFamily="2" charset="-78"/>
              </a:rPr>
              <a:t>المادة رقم (1)</a:t>
            </a: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85900" y="1752600"/>
            <a:ext cx="7543800" cy="3124200"/>
          </a:xfrm>
        </p:spPr>
        <p:txBody>
          <a:bodyPr rtlCol="0">
            <a:normAutofit/>
          </a:bodyPr>
          <a:lstStyle/>
          <a:p>
            <a:pPr marL="0" lvl="0" indent="0" algn="r" rtl="1">
              <a:buNone/>
            </a:pPr>
            <a:endParaRPr lang="en-US" sz="2400" dirty="0"/>
          </a:p>
          <a:p>
            <a:pPr algn="justLow" rtl="1" fontAlgn="auto">
              <a:spcAft>
                <a:spcPts val="0"/>
              </a:spcAft>
              <a:defRPr/>
            </a:pPr>
            <a:r>
              <a:rPr lang="ar-KW" sz="2800" dirty="0" smtClean="0">
                <a:latin typeface="Sakkal Majalla" pitchFamily="2" charset="-78"/>
                <a:cs typeface="Sakkal Majalla" pitchFamily="2" charset="-78"/>
              </a:rPr>
              <a:t>مكتب مستقل قانونياً ومالياً وإدارياً.</a:t>
            </a:r>
          </a:p>
          <a:p>
            <a:pPr algn="justLow" rtl="1" fontAlgn="auto">
              <a:spcAft>
                <a:spcPts val="0"/>
              </a:spcAft>
              <a:defRPr/>
            </a:pPr>
            <a:r>
              <a:rPr lang="ar-KW" sz="2800" dirty="0" smtClean="0">
                <a:latin typeface="Sakkal Majalla" pitchFamily="2" charset="-78"/>
                <a:cs typeface="Sakkal Majalla" pitchFamily="2" charset="-78"/>
              </a:rPr>
              <a:t>الرقابة على جميع الأعمال والمعاملات التجارية والإستثمارية والعقود للشـخص المرخص له للتأكد من مطابقتها للقانون رقم 7 لسنة 2010 ولائحته التنفيذية.</a:t>
            </a:r>
          </a:p>
          <a:p>
            <a:pPr algn="justLow" rtl="1" fontAlgn="auto">
              <a:spcAft>
                <a:spcPts val="0"/>
              </a:spcAft>
              <a:defRPr/>
            </a:pPr>
            <a:r>
              <a:rPr lang="ar-KW" sz="2800" dirty="0" smtClean="0">
                <a:latin typeface="Sakkal Majalla" pitchFamily="2" charset="-78"/>
                <a:cs typeface="Sakkal Majalla" pitchFamily="2" charset="-78"/>
              </a:rPr>
              <a:t> تعتمد تقارير المكتب من الجمعية العامة للشخص المرخص له.</a:t>
            </a:r>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4</a:t>
            </a:fld>
            <a:endParaRPr lang="en-US" dirty="0"/>
          </a:p>
        </p:txBody>
      </p:sp>
    </p:spTree>
    <p:extLst>
      <p:ext uri="{BB962C8B-B14F-4D97-AF65-F5344CB8AC3E}">
        <p14:creationId xmlns:p14="http://schemas.microsoft.com/office/powerpoint/2010/main" val="518256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smtClean="0">
                <a:latin typeface="Sakkal Majalla" pitchFamily="2" charset="-78"/>
                <a:cs typeface="Sakkal Majalla" pitchFamily="2" charset="-78"/>
              </a:rPr>
              <a:t/>
            </a:r>
            <a:br>
              <a:rPr lang="ar-KW" sz="4000" u="sng" dirty="0" smtClean="0">
                <a:latin typeface="Sakkal Majalla" pitchFamily="2" charset="-78"/>
                <a:cs typeface="Sakkal Majalla" pitchFamily="2" charset="-78"/>
              </a:rPr>
            </a:br>
            <a:r>
              <a:rPr lang="ar-KW" sz="4000" u="sng" dirty="0" smtClean="0">
                <a:latin typeface="Sakkal Majalla" pitchFamily="2" charset="-78"/>
                <a:cs typeface="Sakkal Majalla" pitchFamily="2" charset="-78"/>
              </a:rPr>
              <a:t>المادة رقم (2):</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algn="justLow" rtl="1" fontAlgn="auto">
              <a:spcAft>
                <a:spcPts val="0"/>
              </a:spcAft>
              <a:buFont typeface="Arial" pitchFamily="34" charset="0"/>
              <a:buChar char="•"/>
              <a:defRPr/>
            </a:pPr>
            <a:r>
              <a:rPr lang="ar-KW" sz="2400" b="1" dirty="0" smtClean="0">
                <a:latin typeface="Sakkal Majalla" pitchFamily="2" charset="-78"/>
                <a:cs typeface="Sakkal Majalla" pitchFamily="2" charset="-78"/>
              </a:rPr>
              <a:t>أعضاء المكتب:</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مدققين شرعيين في فقه المعاملات الشرعية «فقه المصارف وفقه أحكام الأوراق    المالية».</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محاسبين.</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مستشار قانوني أو أكثر.</a:t>
            </a:r>
          </a:p>
          <a:p>
            <a:pPr lvl="0" algn="justLow" rtl="1" fontAlgn="auto">
              <a:spcAft>
                <a:spcPts val="0"/>
              </a:spcAft>
              <a:buFont typeface="Arial" pitchFamily="34" charset="0"/>
              <a:buChar char="•"/>
              <a:defRPr/>
            </a:pPr>
            <a:r>
              <a:rPr lang="ar-KW" sz="2400" b="1" dirty="0" smtClean="0">
                <a:solidFill>
                  <a:prstClr val="black"/>
                </a:solidFill>
                <a:latin typeface="Sakkal Majalla" pitchFamily="2" charset="-78"/>
                <a:cs typeface="Sakkal Majalla" pitchFamily="2" charset="-78"/>
              </a:rPr>
              <a:t>الشرط:</a:t>
            </a:r>
            <a:endParaRPr lang="ar-KW" sz="2400" b="1" dirty="0">
              <a:solidFill>
                <a:prstClr val="black"/>
              </a:solidFill>
              <a:latin typeface="Sakkal Majalla" pitchFamily="2" charset="-78"/>
              <a:cs typeface="Sakkal Majalla" pitchFamily="2" charset="-78"/>
            </a:endParaRPr>
          </a:p>
          <a:p>
            <a:pPr marL="0" indent="0" algn="justLow" rtl="1" fontAlgn="auto">
              <a:spcAft>
                <a:spcPts val="0"/>
              </a:spcAft>
              <a:buNone/>
              <a:defRPr/>
            </a:pPr>
            <a:r>
              <a:rPr lang="ar-KW" sz="2400" dirty="0" smtClean="0">
                <a:latin typeface="Sakkal Majalla" pitchFamily="2" charset="-78"/>
                <a:cs typeface="Sakkal Majalla" pitchFamily="2" charset="-78"/>
              </a:rPr>
              <a:t>  - خبرة عملية لا تقل عن 5 سنوات في أي من المجالات.</a:t>
            </a:r>
          </a:p>
          <a:p>
            <a:pPr marL="0" indent="0" algn="r" rtl="1" fontAlgn="auto">
              <a:spcAft>
                <a:spcPts val="0"/>
              </a:spcAft>
              <a:buNone/>
              <a:defRPr/>
            </a:pPr>
            <a:endParaRPr lang="ar-KW" sz="2200" dirty="0" smtClean="0"/>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5</a:t>
            </a:fld>
            <a:endParaRPr lang="en-US" dirty="0"/>
          </a:p>
        </p:txBody>
      </p:sp>
    </p:spTree>
    <p:extLst>
      <p:ext uri="{BB962C8B-B14F-4D97-AF65-F5344CB8AC3E}">
        <p14:creationId xmlns:p14="http://schemas.microsoft.com/office/powerpoint/2010/main" val="340264350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smtClean="0">
                <a:latin typeface="Sakkal Majalla" pitchFamily="2" charset="-78"/>
                <a:cs typeface="Sakkal Majalla" pitchFamily="2" charset="-78"/>
              </a:rPr>
              <a:t/>
            </a:r>
            <a:br>
              <a:rPr lang="ar-KW" sz="4000" u="sng" dirty="0" smtClean="0">
                <a:latin typeface="Sakkal Majalla" pitchFamily="2" charset="-78"/>
                <a:cs typeface="Sakkal Majalla" pitchFamily="2" charset="-78"/>
              </a:rPr>
            </a:br>
            <a:r>
              <a:rPr lang="ar-KW" sz="4000" u="sng" dirty="0" smtClean="0">
                <a:latin typeface="Sakkal Majalla" pitchFamily="2" charset="-78"/>
                <a:cs typeface="Sakkal Majalla" pitchFamily="2" charset="-78"/>
              </a:rPr>
              <a:t>المادة رقم (3):</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algn="justLow" rtl="1" fontAlgn="auto">
              <a:spcAft>
                <a:spcPts val="0"/>
              </a:spcAft>
              <a:defRPr/>
            </a:pPr>
            <a:r>
              <a:rPr lang="ar-KW" sz="2400" b="1" dirty="0" smtClean="0">
                <a:latin typeface="Sakkal Majalla" pitchFamily="2" charset="-78"/>
                <a:cs typeface="Sakkal Majalla" pitchFamily="2" charset="-78"/>
              </a:rPr>
              <a:t>الشروط الواجب توافرها في المدقق الشرعي:</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مؤهل جامعي في مجال الشريعة الإسلامية معتمد من جهات الإختصاص.</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التفرغ الكامل.</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عدم الحكم عليه بجريمة مخلة بالشرف أو الأمانة.</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التعيين يكون لسنة مالية واحدة، تجدد بحد أقصى أربع سنوات متتالية. ولا يتم تعيينه للتدقيق على نفس الش</a:t>
            </a:r>
            <a:r>
              <a:rPr lang="ar-KW" sz="2400" dirty="0">
                <a:latin typeface="Sakkal Majalla" pitchFamily="2" charset="-78"/>
                <a:cs typeface="Sakkal Majalla" pitchFamily="2" charset="-78"/>
              </a:rPr>
              <a:t>ـ</a:t>
            </a:r>
            <a:r>
              <a:rPr lang="ar-KW" sz="2400" dirty="0" smtClean="0">
                <a:latin typeface="Sakkal Majalla" pitchFamily="2" charset="-78"/>
                <a:cs typeface="Sakkal Majalla" pitchFamily="2" charset="-78"/>
              </a:rPr>
              <a:t>خص المرخص له إلا بعد مضي سنتين ماليتين على الأقل.</a:t>
            </a:r>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6</a:t>
            </a:fld>
            <a:endParaRPr lang="en-US" dirty="0"/>
          </a:p>
        </p:txBody>
      </p:sp>
    </p:spTree>
    <p:extLst>
      <p:ext uri="{BB962C8B-B14F-4D97-AF65-F5344CB8AC3E}">
        <p14:creationId xmlns:p14="http://schemas.microsoft.com/office/powerpoint/2010/main" val="10643977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smtClean="0">
                <a:latin typeface="Sakkal Majalla" pitchFamily="2" charset="-78"/>
                <a:cs typeface="Sakkal Majalla" pitchFamily="2" charset="-78"/>
              </a:rPr>
              <a:t/>
            </a:r>
            <a:br>
              <a:rPr lang="ar-KW" sz="4000" u="sng" dirty="0" smtClean="0">
                <a:latin typeface="Sakkal Majalla" pitchFamily="2" charset="-78"/>
                <a:cs typeface="Sakkal Majalla" pitchFamily="2" charset="-78"/>
              </a:rPr>
            </a:br>
            <a:r>
              <a:rPr lang="ar-KW" sz="4000" u="sng" dirty="0" smtClean="0">
                <a:latin typeface="Sakkal Majalla" pitchFamily="2" charset="-78"/>
                <a:cs typeface="Sakkal Majalla" pitchFamily="2" charset="-78"/>
              </a:rPr>
              <a:t>المادة رقم (4):</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algn="justLow" rtl="1" fontAlgn="auto">
              <a:spcAft>
                <a:spcPts val="0"/>
              </a:spcAft>
              <a:buFont typeface="Arial" pitchFamily="34" charset="0"/>
              <a:buChar char="•"/>
              <a:defRPr/>
            </a:pPr>
            <a:r>
              <a:rPr lang="ar-KW" sz="2400" dirty="0" smtClean="0">
                <a:latin typeface="Sakkal Majalla" pitchFamily="2" charset="-78"/>
                <a:cs typeface="Sakkal Majalla" pitchFamily="2" charset="-78"/>
              </a:rPr>
              <a:t>يعين مكتب التدقيق الشرعي الخارجي من قبل الجمعية العامة للشـخص المرخص له، كما تحدد له أتعابه السنوية ولا يجوز للشخص المرخص له مباشرة عمله قبل التعاقد مع مكتب تدقيق شرعي خارجي مسجل في سجلات الهيئة.</a:t>
            </a:r>
          </a:p>
          <a:p>
            <a:pPr marL="0" indent="0" algn="r" rtl="1" fontAlgn="auto">
              <a:spcAft>
                <a:spcPts val="0"/>
              </a:spcAft>
              <a:buNone/>
              <a:defRPr/>
            </a:pPr>
            <a:endParaRPr lang="ar-KW" sz="2200" dirty="0" smtClean="0"/>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7</a:t>
            </a:fld>
            <a:endParaRPr lang="en-US" dirty="0"/>
          </a:p>
        </p:txBody>
      </p:sp>
    </p:spTree>
    <p:extLst>
      <p:ext uri="{BB962C8B-B14F-4D97-AF65-F5344CB8AC3E}">
        <p14:creationId xmlns:p14="http://schemas.microsoft.com/office/powerpoint/2010/main" val="10643977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smtClean="0">
                <a:latin typeface="Sakkal Majalla" pitchFamily="2" charset="-78"/>
                <a:cs typeface="Sakkal Majalla" pitchFamily="2" charset="-78"/>
              </a:rPr>
              <a:t/>
            </a:r>
            <a:br>
              <a:rPr lang="ar-KW" sz="4000" u="sng" dirty="0" smtClean="0">
                <a:latin typeface="Sakkal Majalla" pitchFamily="2" charset="-78"/>
                <a:cs typeface="Sakkal Majalla" pitchFamily="2" charset="-78"/>
              </a:rPr>
            </a:br>
            <a:r>
              <a:rPr lang="ar-KW" sz="4000" u="sng" dirty="0" smtClean="0">
                <a:latin typeface="Sakkal Majalla" pitchFamily="2" charset="-78"/>
                <a:cs typeface="Sakkal Majalla" pitchFamily="2" charset="-78"/>
              </a:rPr>
              <a:t>المادة رقم (5):</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algn="justLow" rtl="1" fontAlgn="auto">
              <a:spcAft>
                <a:spcPts val="0"/>
              </a:spcAft>
              <a:defRPr/>
            </a:pPr>
            <a:r>
              <a:rPr lang="ar-KW" sz="2800" b="1" dirty="0" smtClean="0">
                <a:latin typeface="Sakkal Majalla" pitchFamily="2" charset="-78"/>
                <a:cs typeface="Sakkal Majalla" pitchFamily="2" charset="-78"/>
              </a:rPr>
              <a:t>انتهاء عمل المكتب يكون إما بــــــــــــــ:</a:t>
            </a:r>
          </a:p>
          <a:p>
            <a:pPr marL="0" indent="0" algn="justLow" rtl="1" fontAlgn="auto">
              <a:spcAft>
                <a:spcPts val="0"/>
              </a:spcAft>
              <a:buNone/>
              <a:defRPr/>
            </a:pPr>
            <a:r>
              <a:rPr lang="ar-KW" sz="2800" dirty="0" smtClean="0">
                <a:latin typeface="Sakkal Majalla" pitchFamily="2" charset="-78"/>
                <a:cs typeface="Sakkal Majalla" pitchFamily="2" charset="-78"/>
              </a:rPr>
              <a:t>  - إنتهاء العقد المبرم بين الطرفين.</a:t>
            </a:r>
          </a:p>
          <a:p>
            <a:pPr marL="0" indent="0" algn="justLow" rtl="1" fontAlgn="auto">
              <a:spcAft>
                <a:spcPts val="0"/>
              </a:spcAft>
              <a:buNone/>
              <a:defRPr/>
            </a:pPr>
            <a:r>
              <a:rPr lang="ar-KW" sz="2800" dirty="0" smtClean="0">
                <a:latin typeface="Sakkal Majalla" pitchFamily="2" charset="-78"/>
                <a:cs typeface="Sakkal Majalla" pitchFamily="2" charset="-78"/>
              </a:rPr>
              <a:t>  - عدم رغبة أحد طرفي العقد بالتجديد.</a:t>
            </a:r>
          </a:p>
          <a:p>
            <a:pPr marL="0" indent="0" algn="justLow" rtl="1" fontAlgn="auto">
              <a:spcAft>
                <a:spcPts val="0"/>
              </a:spcAft>
              <a:buNone/>
              <a:defRPr/>
            </a:pPr>
            <a:r>
              <a:rPr lang="ar-KW" sz="2800" dirty="0">
                <a:latin typeface="Sakkal Majalla" pitchFamily="2" charset="-78"/>
                <a:cs typeface="Sakkal Majalla" pitchFamily="2" charset="-78"/>
              </a:rPr>
              <a:t> </a:t>
            </a:r>
            <a:r>
              <a:rPr lang="ar-KW" sz="2800" dirty="0" smtClean="0">
                <a:latin typeface="Sakkal Majalla" pitchFamily="2" charset="-78"/>
                <a:cs typeface="Sakkal Majalla" pitchFamily="2" charset="-78"/>
              </a:rPr>
              <a:t> - الإستغناء عن خدمات المكتب لعدم كفاءته أو إساءته أو أي سبب آخر            ووفقاً لأحكام العقد</a:t>
            </a:r>
            <a:r>
              <a:rPr lang="ar-KW" sz="2400" dirty="0" smtClean="0">
                <a:latin typeface="Sakkal Majalla" pitchFamily="2" charset="-78"/>
                <a:cs typeface="Sakkal Majalla" pitchFamily="2" charset="-78"/>
              </a:rPr>
              <a:t>.</a:t>
            </a:r>
          </a:p>
          <a:p>
            <a:pPr algn="justLow" rtl="1" fontAlgn="auto">
              <a:spcAft>
                <a:spcPts val="0"/>
              </a:spcAft>
              <a:defRPr/>
            </a:pPr>
            <a:r>
              <a:rPr lang="ar-KW" sz="2400" b="1" dirty="0" smtClean="0">
                <a:latin typeface="Sakkal Majalla" pitchFamily="2" charset="-78"/>
                <a:cs typeface="Sakkal Majalla" pitchFamily="2" charset="-78"/>
              </a:rPr>
              <a:t>يرفع مجلس الإدارة تقريراً بذلك للجمعية العامة بانتهاء العقد وتخطر هيئة أسواق المال بذلك.</a:t>
            </a:r>
          </a:p>
          <a:p>
            <a:pPr algn="justLow" rtl="1" fontAlgn="auto">
              <a:spcAft>
                <a:spcPts val="0"/>
              </a:spcAft>
              <a:defRPr/>
            </a:pPr>
            <a:r>
              <a:rPr lang="ar-KW" sz="2400" b="1" dirty="0" smtClean="0">
                <a:latin typeface="Sakkal Majalla" pitchFamily="2" charset="-78"/>
                <a:cs typeface="Sakkal Majalla" pitchFamily="2" charset="-78"/>
              </a:rPr>
              <a:t>يتم التعاقد مع مكتب آخر مسجل في سجلات الهيئة.</a:t>
            </a:r>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8</a:t>
            </a:fld>
            <a:endParaRPr lang="en-US" dirty="0"/>
          </a:p>
        </p:txBody>
      </p:sp>
    </p:spTree>
    <p:extLst>
      <p:ext uri="{BB962C8B-B14F-4D97-AF65-F5344CB8AC3E}">
        <p14:creationId xmlns:p14="http://schemas.microsoft.com/office/powerpoint/2010/main" val="10643977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cstate="print"/>
          <a:stretch>
            <a:fillRect/>
          </a:stretch>
        </p:blipFill>
        <p:spPr>
          <a:xfrm>
            <a:off x="19494" y="-20583"/>
            <a:ext cx="9175838" cy="6878583"/>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fontAlgn="auto">
              <a:spcBef>
                <a:spcPts val="2400"/>
              </a:spcBef>
              <a:spcAft>
                <a:spcPts val="0"/>
              </a:spcAft>
              <a:defRPr/>
            </a:pPr>
            <a:r>
              <a:rPr lang="ar-KW" sz="2800" dirty="0">
                <a:solidFill>
                  <a:schemeClr val="tx2">
                    <a:lumMod val="50000"/>
                  </a:schemeClr>
                </a:solidFill>
                <a:latin typeface="+mn-lt"/>
                <a:cs typeface="+mj-cs"/>
              </a:rPr>
              <a:t>	</a:t>
            </a:r>
            <a:endParaRPr lang="en-US" sz="2800" dirty="0">
              <a:solidFill>
                <a:schemeClr val="tx2">
                  <a:lumMod val="50000"/>
                </a:schemeClr>
              </a:solidFill>
              <a:latin typeface="+mn-lt"/>
              <a:cs typeface="+mj-cs"/>
            </a:endParaRPr>
          </a:p>
        </p:txBody>
      </p:sp>
      <p:sp>
        <p:nvSpPr>
          <p:cNvPr id="4" name="Title 3"/>
          <p:cNvSpPr>
            <a:spLocks noGrp="1"/>
          </p:cNvSpPr>
          <p:nvPr>
            <p:ph type="title"/>
          </p:nvPr>
        </p:nvSpPr>
        <p:spPr>
          <a:xfrm>
            <a:off x="1600200" y="274638"/>
            <a:ext cx="7086600" cy="1143000"/>
          </a:xfrm>
        </p:spPr>
        <p:txBody>
          <a:bodyPr/>
          <a:lstStyle/>
          <a:p>
            <a:r>
              <a:rPr lang="ar-KW" sz="4000" u="sng" dirty="0" smtClean="0">
                <a:latin typeface="Sakkal Majalla" pitchFamily="2" charset="-78"/>
                <a:cs typeface="Sakkal Majalla" pitchFamily="2" charset="-78"/>
              </a:rPr>
              <a:t/>
            </a:r>
            <a:br>
              <a:rPr lang="ar-KW" sz="4000" u="sng" dirty="0" smtClean="0">
                <a:latin typeface="Sakkal Majalla" pitchFamily="2" charset="-78"/>
                <a:cs typeface="Sakkal Majalla" pitchFamily="2" charset="-78"/>
              </a:rPr>
            </a:br>
            <a:r>
              <a:rPr lang="ar-KW" sz="4000" u="sng" dirty="0" smtClean="0">
                <a:latin typeface="Sakkal Majalla" pitchFamily="2" charset="-78"/>
                <a:cs typeface="Sakkal Majalla" pitchFamily="2" charset="-78"/>
              </a:rPr>
              <a:t>المادة رقم (6):</a:t>
            </a:r>
            <a:br>
              <a:rPr lang="ar-KW" sz="4000" u="sng" dirty="0" smtClean="0">
                <a:latin typeface="Sakkal Majalla" pitchFamily="2" charset="-78"/>
                <a:cs typeface="Sakkal Majalla" pitchFamily="2" charset="-78"/>
              </a:rPr>
            </a:br>
            <a:endParaRPr lang="en-US" sz="4000" u="sng" dirty="0" smtClean="0">
              <a:latin typeface="Sakkal Majalla" pitchFamily="2" charset="-78"/>
              <a:cs typeface="Sakkal Majalla" pitchFamily="2" charset="-78"/>
            </a:endParaRPr>
          </a:p>
        </p:txBody>
      </p:sp>
      <p:sp>
        <p:nvSpPr>
          <p:cNvPr id="6" name="Content Placeholder 5"/>
          <p:cNvSpPr>
            <a:spLocks noGrp="1"/>
          </p:cNvSpPr>
          <p:nvPr>
            <p:ph idx="1"/>
          </p:nvPr>
        </p:nvSpPr>
        <p:spPr>
          <a:xfrm>
            <a:off x="1447800" y="1557309"/>
            <a:ext cx="7543800" cy="4995891"/>
          </a:xfrm>
        </p:spPr>
        <p:txBody>
          <a:bodyPr rtlCol="0">
            <a:normAutofit/>
          </a:bodyPr>
          <a:lstStyle/>
          <a:p>
            <a:pPr algn="justLow" rtl="1" fontAlgn="auto">
              <a:spcAft>
                <a:spcPts val="0"/>
              </a:spcAft>
              <a:buFont typeface="Arial" pitchFamily="34" charset="0"/>
              <a:buChar char="•"/>
              <a:defRPr/>
            </a:pPr>
            <a:r>
              <a:rPr lang="ar-KW" sz="2400" b="1" dirty="0" smtClean="0">
                <a:latin typeface="Sakkal Majalla" pitchFamily="2" charset="-78"/>
                <a:cs typeface="Sakkal Majalla" pitchFamily="2" charset="-78"/>
              </a:rPr>
              <a:t>تقرير مكتب التدقيق الشرعي الخارجي يجب أن يكون مشتملاً على:</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العقود والعمليات التي تم فحصها.</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الجهات المسؤولة في الشخص المرخص له عن إجراء العمليات التي تم فحصها.</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القواعد المرجعية لتلك العقود والعمليات.</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المخالفات الشرعية «إن وجدت» وكيفية التخلص منها ومدة التخلص المقتـرحة.</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التوصية إلى الهيئة الشرعية للشخص المرخص له للنظر في إمكانية إقتـراح البدائل الشرعية لتلك المخالفات.</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تاريخ الزيارات التدقيقية ونتائجها.</a:t>
            </a:r>
          </a:p>
          <a:p>
            <a:pPr marL="0" indent="0" algn="justLow" rtl="1" fontAlgn="auto">
              <a:spcAft>
                <a:spcPts val="0"/>
              </a:spcAft>
              <a:buNone/>
              <a:defRPr/>
            </a:pPr>
            <a:r>
              <a:rPr lang="ar-KW" sz="2400" dirty="0">
                <a:latin typeface="Sakkal Majalla" pitchFamily="2" charset="-78"/>
                <a:cs typeface="Sakkal Majalla" pitchFamily="2" charset="-78"/>
              </a:rPr>
              <a:t> </a:t>
            </a:r>
            <a:r>
              <a:rPr lang="ar-KW" sz="2400" dirty="0" smtClean="0">
                <a:latin typeface="Sakkal Majalla" pitchFamily="2" charset="-78"/>
                <a:cs typeface="Sakkal Majalla" pitchFamily="2" charset="-78"/>
              </a:rPr>
              <a:t> - توقيع المدقق، ومسؤول المكتب.</a:t>
            </a:r>
          </a:p>
          <a:p>
            <a:pPr marL="0" indent="0" algn="r" rtl="1" fontAlgn="auto">
              <a:spcAft>
                <a:spcPts val="0"/>
              </a:spcAft>
              <a:buNone/>
              <a:defRPr/>
            </a:pPr>
            <a:endParaRPr lang="ar-KW" sz="2200" dirty="0" smtClean="0"/>
          </a:p>
        </p:txBody>
      </p:sp>
      <p:sp>
        <p:nvSpPr>
          <p:cNvPr id="5" name="Slide Number Placeholder 4"/>
          <p:cNvSpPr>
            <a:spLocks noGrp="1"/>
          </p:cNvSpPr>
          <p:nvPr>
            <p:ph type="sldNum" sz="quarter" idx="12"/>
          </p:nvPr>
        </p:nvSpPr>
        <p:spPr/>
        <p:txBody>
          <a:bodyPr/>
          <a:lstStyle/>
          <a:p>
            <a:pPr>
              <a:defRPr/>
            </a:pPr>
            <a:fld id="{6E654FB0-CEA2-49A5-918B-294299F51B98}" type="slidenum">
              <a:rPr lang="en-US" smtClean="0"/>
              <a:pPr>
                <a:defRPr/>
              </a:pPr>
              <a:t>9</a:t>
            </a:fld>
            <a:endParaRPr lang="en-US" dirty="0"/>
          </a:p>
        </p:txBody>
      </p:sp>
    </p:spTree>
    <p:extLst>
      <p:ext uri="{BB962C8B-B14F-4D97-AF65-F5344CB8AC3E}">
        <p14:creationId xmlns:p14="http://schemas.microsoft.com/office/powerpoint/2010/main" val="315522745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16232</TotalTime>
  <Words>1072</Words>
  <Application>Microsoft Office PowerPoint</Application>
  <PresentationFormat>On-screen Show (4:3)</PresentationFormat>
  <Paragraphs>143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إدارة التراخيص والتسجيل - متطلبات تسجيل مكتب التدقيق الشرعي الخارجي للأشخاص المرخص لهم لدى هيئة أسواق المال</vt:lpstr>
      <vt:lpstr>أحكام مواد اللائحة التنفيذية:</vt:lpstr>
      <vt:lpstr>PowerPoint Presentation</vt:lpstr>
      <vt:lpstr>المادة رقم (1)</vt:lpstr>
      <vt:lpstr> المادة رقم (2): </vt:lpstr>
      <vt:lpstr> المادة رقم (3): </vt:lpstr>
      <vt:lpstr> المادة رقم (4): </vt:lpstr>
      <vt:lpstr> المادة رقم (5): </vt:lpstr>
      <vt:lpstr> المادة رقم (6): </vt:lpstr>
      <vt:lpstr> المادة رقم (7): </vt:lpstr>
      <vt:lpstr> المادة رقم (8): </vt:lpstr>
      <vt:lpstr> المادة رقم (9): </vt:lpstr>
      <vt:lpstr>المادة رقم (10): </vt:lpstr>
      <vt:lpstr>الخطوات المتخذة من قبل إدارة التراخيص والتسجيل لدى الهيئة: </vt:lpstr>
      <vt:lpstr>متطلبات تسجيل مكتب تدقيق شرعي خارجي: </vt:lpstr>
      <vt:lpstr> متطلبات تسجيل مكتب تدقيق شرعي خارجي: </vt:lpstr>
      <vt:lpstr> الرسوم: </vt:lpstr>
      <vt:lpstr>نموذج تسجيل مكتب تدقيق شرعي خارجي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التقرير النهائي دراسة أوضاع الصناديق الاستثمارية</dc:title>
  <dc:creator>CMA-064</dc:creator>
  <cp:lastModifiedBy>Jomana Issa</cp:lastModifiedBy>
  <cp:revision>748</cp:revision>
  <cp:lastPrinted>2013-11-06T09:02:52Z</cp:lastPrinted>
  <dcterms:created xsi:type="dcterms:W3CDTF">2011-12-29T08:32:04Z</dcterms:created>
  <dcterms:modified xsi:type="dcterms:W3CDTF">2013-11-07T12:29:57Z</dcterms:modified>
</cp:coreProperties>
</file>